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10.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78" r:id="rId3"/>
    <p:sldId id="259" r:id="rId4"/>
    <p:sldId id="277" r:id="rId5"/>
    <p:sldId id="279" r:id="rId6"/>
    <p:sldId id="291" r:id="rId7"/>
    <p:sldId id="282" r:id="rId8"/>
    <p:sldId id="265" r:id="rId9"/>
    <p:sldId id="267" r:id="rId10"/>
    <p:sldId id="266" r:id="rId11"/>
    <p:sldId id="283" r:id="rId12"/>
    <p:sldId id="284" r:id="rId13"/>
    <p:sldId id="268" r:id="rId14"/>
    <p:sldId id="290" r:id="rId15"/>
    <p:sldId id="285" r:id="rId16"/>
    <p:sldId id="287" r:id="rId17"/>
    <p:sldId id="288" r:id="rId18"/>
    <p:sldId id="269" r:id="rId19"/>
    <p:sldId id="289" r:id="rId20"/>
    <p:sldId id="270" r:id="rId21"/>
    <p:sldId id="271" r:id="rId22"/>
    <p:sldId id="292" r:id="rId23"/>
    <p:sldId id="293" r:id="rId24"/>
    <p:sldId id="272" r:id="rId25"/>
    <p:sldId id="273" r:id="rId26"/>
    <p:sldId id="275" r:id="rId27"/>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756" y="6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defRPr sz="1600" b="0" i="0">
                <a:solidFill>
                  <a:srgbClr val="888888"/>
                </a:solidFill>
                <a:latin typeface="Calibri"/>
                <a:cs typeface="Calibri"/>
              </a:defRPr>
            </a:lvl1pPr>
          </a:lstStyle>
          <a:p>
            <a:pPr marL="12700">
              <a:lnSpc>
                <a:spcPts val="1614"/>
              </a:lnSpc>
            </a:pPr>
            <a:r>
              <a:rPr spc="-10" dirty="0"/>
              <a:t>06-12-2021</a:t>
            </a:r>
          </a:p>
        </p:txBody>
      </p:sp>
      <p:sp>
        <p:nvSpPr>
          <p:cNvPr id="6" name="Holder 6"/>
          <p:cNvSpPr>
            <a:spLocks noGrp="1"/>
          </p:cNvSpPr>
          <p:nvPr>
            <p:ph type="sldNum" sz="quarter" idx="7"/>
          </p:nvPr>
        </p:nvSpPr>
        <p:spPr/>
        <p:txBody>
          <a:bodyPr lIns="0" tIns="0" rIns="0" bIns="0"/>
          <a:lstStyle>
            <a:lvl1pPr>
              <a:defRPr sz="1600" b="0" i="0">
                <a:solidFill>
                  <a:srgbClr val="888888"/>
                </a:solidFill>
                <a:latin typeface="Calibri"/>
                <a:cs typeface="Calibri"/>
              </a:defRPr>
            </a:lvl1pPr>
          </a:lstStyle>
          <a:p>
            <a:pPr marL="38100">
              <a:lnSpc>
                <a:spcPts val="1614"/>
              </a:lnSpc>
            </a:pPr>
            <a:fld id="{81D60167-4931-47E6-BA6A-407CBD079E47}" type="slidenum">
              <a:rPr spc="-5" dirty="0"/>
              <a:t>‹#›</a:t>
            </a:fld>
            <a:endParaRPr spc="-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0" i="0">
                <a:solidFill>
                  <a:srgbClr val="FF0000"/>
                </a:solidFill>
                <a:latin typeface="Calibri Light"/>
                <a:cs typeface="Calibri Light"/>
              </a:defRPr>
            </a:lvl1pPr>
          </a:lstStyle>
          <a:p>
            <a:endParaRPr/>
          </a:p>
        </p:txBody>
      </p:sp>
      <p:sp>
        <p:nvSpPr>
          <p:cNvPr id="3" name="Holder 3"/>
          <p:cNvSpPr>
            <a:spLocks noGrp="1"/>
          </p:cNvSpPr>
          <p:nvPr>
            <p:ph type="body" idx="1"/>
          </p:nvPr>
        </p:nvSpPr>
        <p:spPr/>
        <p:txBody>
          <a:bodyPr lIns="0" tIns="0" rIns="0" bIns="0"/>
          <a:lstStyle>
            <a:lvl1pPr>
              <a:defRPr sz="32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defRPr sz="1600" b="0" i="0">
                <a:solidFill>
                  <a:srgbClr val="888888"/>
                </a:solidFill>
                <a:latin typeface="Calibri"/>
                <a:cs typeface="Calibri"/>
              </a:defRPr>
            </a:lvl1pPr>
          </a:lstStyle>
          <a:p>
            <a:pPr marL="12700">
              <a:lnSpc>
                <a:spcPts val="1614"/>
              </a:lnSpc>
            </a:pPr>
            <a:r>
              <a:rPr spc="-10" dirty="0"/>
              <a:t>06-12-2021</a:t>
            </a:r>
          </a:p>
        </p:txBody>
      </p:sp>
      <p:sp>
        <p:nvSpPr>
          <p:cNvPr id="6" name="Holder 6"/>
          <p:cNvSpPr>
            <a:spLocks noGrp="1"/>
          </p:cNvSpPr>
          <p:nvPr>
            <p:ph type="sldNum" sz="quarter" idx="7"/>
          </p:nvPr>
        </p:nvSpPr>
        <p:spPr/>
        <p:txBody>
          <a:bodyPr lIns="0" tIns="0" rIns="0" bIns="0"/>
          <a:lstStyle>
            <a:lvl1pPr>
              <a:defRPr sz="1600" b="0" i="0">
                <a:solidFill>
                  <a:srgbClr val="888888"/>
                </a:solidFill>
                <a:latin typeface="Calibri"/>
                <a:cs typeface="Calibri"/>
              </a:defRPr>
            </a:lvl1pPr>
          </a:lstStyle>
          <a:p>
            <a:pPr marL="38100">
              <a:lnSpc>
                <a:spcPts val="1614"/>
              </a:lnSpc>
            </a:pPr>
            <a:fld id="{81D60167-4931-47E6-BA6A-407CBD079E47}" type="slidenum">
              <a:rPr spc="-5" dirty="0"/>
              <a:t>‹#›</a:t>
            </a:fld>
            <a:endParaRPr spc="-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0" i="0">
                <a:solidFill>
                  <a:srgbClr val="FF0000"/>
                </a:solidFill>
                <a:latin typeface="Calibri Light"/>
                <a:cs typeface="Calibri Light"/>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defRPr sz="1600" b="0" i="0">
                <a:solidFill>
                  <a:srgbClr val="888888"/>
                </a:solidFill>
                <a:latin typeface="Calibri"/>
                <a:cs typeface="Calibri"/>
              </a:defRPr>
            </a:lvl1pPr>
          </a:lstStyle>
          <a:p>
            <a:pPr marL="12700">
              <a:lnSpc>
                <a:spcPts val="1614"/>
              </a:lnSpc>
            </a:pPr>
            <a:r>
              <a:rPr spc="-10" dirty="0"/>
              <a:t>06-12-2021</a:t>
            </a:r>
          </a:p>
        </p:txBody>
      </p:sp>
      <p:sp>
        <p:nvSpPr>
          <p:cNvPr id="7" name="Holder 7"/>
          <p:cNvSpPr>
            <a:spLocks noGrp="1"/>
          </p:cNvSpPr>
          <p:nvPr>
            <p:ph type="sldNum" sz="quarter" idx="7"/>
          </p:nvPr>
        </p:nvSpPr>
        <p:spPr/>
        <p:txBody>
          <a:bodyPr lIns="0" tIns="0" rIns="0" bIns="0"/>
          <a:lstStyle>
            <a:lvl1pPr>
              <a:defRPr sz="1600" b="0" i="0">
                <a:solidFill>
                  <a:srgbClr val="888888"/>
                </a:solidFill>
                <a:latin typeface="Calibri"/>
                <a:cs typeface="Calibri"/>
              </a:defRPr>
            </a:lvl1pPr>
          </a:lstStyle>
          <a:p>
            <a:pPr marL="38100">
              <a:lnSpc>
                <a:spcPts val="1614"/>
              </a:lnSpc>
            </a:pPr>
            <a:fld id="{81D60167-4931-47E6-BA6A-407CBD079E47}" type="slidenum">
              <a:rPr spc="-5" dirty="0"/>
              <a:t>‹#›</a:t>
            </a:fld>
            <a:endParaRPr spc="-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0" i="0">
                <a:solidFill>
                  <a:srgbClr val="FF0000"/>
                </a:solidFill>
                <a:latin typeface="Calibri Light"/>
                <a:cs typeface="Calibri Ligh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defRPr sz="1600" b="0" i="0">
                <a:solidFill>
                  <a:srgbClr val="888888"/>
                </a:solidFill>
                <a:latin typeface="Calibri"/>
                <a:cs typeface="Calibri"/>
              </a:defRPr>
            </a:lvl1pPr>
          </a:lstStyle>
          <a:p>
            <a:pPr marL="12700">
              <a:lnSpc>
                <a:spcPts val="1614"/>
              </a:lnSpc>
            </a:pPr>
            <a:r>
              <a:rPr spc="-10" dirty="0"/>
              <a:t>06-12-2021</a:t>
            </a:r>
          </a:p>
        </p:txBody>
      </p:sp>
      <p:sp>
        <p:nvSpPr>
          <p:cNvPr id="5" name="Holder 5"/>
          <p:cNvSpPr>
            <a:spLocks noGrp="1"/>
          </p:cNvSpPr>
          <p:nvPr>
            <p:ph type="sldNum" sz="quarter" idx="7"/>
          </p:nvPr>
        </p:nvSpPr>
        <p:spPr/>
        <p:txBody>
          <a:bodyPr lIns="0" tIns="0" rIns="0" bIns="0"/>
          <a:lstStyle>
            <a:lvl1pPr>
              <a:defRPr sz="1600" b="0" i="0">
                <a:solidFill>
                  <a:srgbClr val="888888"/>
                </a:solidFill>
                <a:latin typeface="Calibri"/>
                <a:cs typeface="Calibri"/>
              </a:defRPr>
            </a:lvl1pPr>
          </a:lstStyle>
          <a:p>
            <a:pPr marL="38100">
              <a:lnSpc>
                <a:spcPts val="1614"/>
              </a:lnSpc>
            </a:pPr>
            <a:fld id="{81D60167-4931-47E6-BA6A-407CBD079E47}" type="slidenum">
              <a:rPr spc="-5" dirty="0"/>
              <a:t>‹#›</a:t>
            </a:fld>
            <a:endParaRPr spc="-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defRPr sz="1600" b="0" i="0">
                <a:solidFill>
                  <a:srgbClr val="888888"/>
                </a:solidFill>
                <a:latin typeface="Calibri"/>
                <a:cs typeface="Calibri"/>
              </a:defRPr>
            </a:lvl1pPr>
          </a:lstStyle>
          <a:p>
            <a:pPr marL="12700">
              <a:lnSpc>
                <a:spcPts val="1614"/>
              </a:lnSpc>
            </a:pPr>
            <a:r>
              <a:rPr spc="-10" dirty="0"/>
              <a:t>06-12-2021</a:t>
            </a:r>
          </a:p>
        </p:txBody>
      </p:sp>
      <p:sp>
        <p:nvSpPr>
          <p:cNvPr id="4" name="Holder 4"/>
          <p:cNvSpPr>
            <a:spLocks noGrp="1"/>
          </p:cNvSpPr>
          <p:nvPr>
            <p:ph type="sldNum" sz="quarter" idx="7"/>
          </p:nvPr>
        </p:nvSpPr>
        <p:spPr/>
        <p:txBody>
          <a:bodyPr lIns="0" tIns="0" rIns="0" bIns="0"/>
          <a:lstStyle>
            <a:lvl1pPr>
              <a:defRPr sz="1600" b="0" i="0">
                <a:solidFill>
                  <a:srgbClr val="888888"/>
                </a:solidFill>
                <a:latin typeface="Calibri"/>
                <a:cs typeface="Calibri"/>
              </a:defRPr>
            </a:lvl1pPr>
          </a:lstStyle>
          <a:p>
            <a:pPr marL="38100">
              <a:lnSpc>
                <a:spcPts val="1614"/>
              </a:lnSpc>
            </a:pPr>
            <a:fld id="{81D60167-4931-47E6-BA6A-407CBD079E47}" type="slidenum">
              <a:rPr spc="-5" dirty="0"/>
              <a:t>‹#›</a:t>
            </a:fld>
            <a:endParaRPr spc="-5"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2191999" cy="6857996"/>
          </a:xfrm>
          <a:prstGeom prst="rect">
            <a:avLst/>
          </a:prstGeom>
        </p:spPr>
      </p:pic>
      <p:sp>
        <p:nvSpPr>
          <p:cNvPr id="2" name="Holder 2"/>
          <p:cNvSpPr>
            <a:spLocks noGrp="1"/>
          </p:cNvSpPr>
          <p:nvPr>
            <p:ph type="title"/>
          </p:nvPr>
        </p:nvSpPr>
        <p:spPr>
          <a:xfrm>
            <a:off x="1912747" y="1081278"/>
            <a:ext cx="3019425" cy="756919"/>
          </a:xfrm>
          <a:prstGeom prst="rect">
            <a:avLst/>
          </a:prstGeom>
        </p:spPr>
        <p:txBody>
          <a:bodyPr wrap="square" lIns="0" tIns="0" rIns="0" bIns="0">
            <a:spAutoFit/>
          </a:bodyPr>
          <a:lstStyle>
            <a:lvl1pPr>
              <a:defRPr sz="4800" b="0" i="0">
                <a:solidFill>
                  <a:srgbClr val="FF0000"/>
                </a:solidFill>
                <a:latin typeface="Calibri Light"/>
                <a:cs typeface="Calibri Light"/>
              </a:defRPr>
            </a:lvl1pPr>
          </a:lstStyle>
          <a:p>
            <a:endParaRPr/>
          </a:p>
        </p:txBody>
      </p:sp>
      <p:sp>
        <p:nvSpPr>
          <p:cNvPr id="3" name="Holder 3"/>
          <p:cNvSpPr>
            <a:spLocks noGrp="1"/>
          </p:cNvSpPr>
          <p:nvPr>
            <p:ph type="body" idx="1"/>
          </p:nvPr>
        </p:nvSpPr>
        <p:spPr>
          <a:xfrm>
            <a:off x="365861" y="1810969"/>
            <a:ext cx="10615295" cy="4418330"/>
          </a:xfrm>
          <a:prstGeom prst="rect">
            <a:avLst/>
          </a:prstGeom>
        </p:spPr>
        <p:txBody>
          <a:bodyPr wrap="square" lIns="0" tIns="0" rIns="0" bIns="0">
            <a:spAutoFit/>
          </a:bodyPr>
          <a:lstStyle>
            <a:lvl1pPr>
              <a:defRPr sz="32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6939" y="6444259"/>
            <a:ext cx="967739" cy="228600"/>
          </a:xfrm>
          <a:prstGeom prst="rect">
            <a:avLst/>
          </a:prstGeom>
        </p:spPr>
        <p:txBody>
          <a:bodyPr wrap="square" lIns="0" tIns="0" rIns="0" bIns="0">
            <a:spAutoFit/>
          </a:bodyPr>
          <a:lstStyle>
            <a:lvl1pPr>
              <a:defRPr sz="1600" b="0" i="0">
                <a:solidFill>
                  <a:srgbClr val="888888"/>
                </a:solidFill>
                <a:latin typeface="Calibri"/>
                <a:cs typeface="Calibri"/>
              </a:defRPr>
            </a:lvl1pPr>
          </a:lstStyle>
          <a:p>
            <a:pPr marL="12700">
              <a:lnSpc>
                <a:spcPts val="1614"/>
              </a:lnSpc>
            </a:pPr>
            <a:r>
              <a:rPr spc="-10" dirty="0"/>
              <a:t>06-12-2021</a:t>
            </a:r>
          </a:p>
        </p:txBody>
      </p:sp>
      <p:sp>
        <p:nvSpPr>
          <p:cNvPr id="6" name="Holder 6"/>
          <p:cNvSpPr>
            <a:spLocks noGrp="1"/>
          </p:cNvSpPr>
          <p:nvPr>
            <p:ph type="sldNum" sz="quarter" idx="7"/>
          </p:nvPr>
        </p:nvSpPr>
        <p:spPr>
          <a:xfrm>
            <a:off x="11019790" y="6444259"/>
            <a:ext cx="281304" cy="228600"/>
          </a:xfrm>
          <a:prstGeom prst="rect">
            <a:avLst/>
          </a:prstGeom>
        </p:spPr>
        <p:txBody>
          <a:bodyPr wrap="square" lIns="0" tIns="0" rIns="0" bIns="0">
            <a:spAutoFit/>
          </a:bodyPr>
          <a:lstStyle>
            <a:lvl1pPr>
              <a:defRPr sz="1600" b="0" i="0">
                <a:solidFill>
                  <a:srgbClr val="888888"/>
                </a:solidFill>
                <a:latin typeface="Calibri"/>
                <a:cs typeface="Calibri"/>
              </a:defRPr>
            </a:lvl1pPr>
          </a:lstStyle>
          <a:p>
            <a:pPr marL="38100">
              <a:lnSpc>
                <a:spcPts val="1614"/>
              </a:lnSpc>
            </a:pPr>
            <a:fld id="{81D60167-4931-47E6-BA6A-407CBD079E47}" type="slidenum">
              <a:rPr spc="-5" dirty="0"/>
              <a:t>‹#›</a:t>
            </a:fld>
            <a:endParaRPr spc="-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52148" y="548616"/>
            <a:ext cx="7815580" cy="1270635"/>
          </a:xfrm>
          <a:prstGeom prst="rect">
            <a:avLst/>
          </a:prstGeom>
        </p:spPr>
        <p:txBody>
          <a:bodyPr vert="horz" wrap="square" lIns="0" tIns="12065" rIns="0" bIns="0" rtlCol="0">
            <a:spAutoFit/>
          </a:bodyPr>
          <a:lstStyle/>
          <a:p>
            <a:pPr algn="ctr">
              <a:lnSpc>
                <a:spcPts val="4905"/>
              </a:lnSpc>
              <a:spcBef>
                <a:spcPts val="95"/>
              </a:spcBef>
            </a:pPr>
            <a:r>
              <a:rPr sz="4300" spc="-35" dirty="0"/>
              <a:t>Module</a:t>
            </a:r>
            <a:r>
              <a:rPr sz="4300" spc="-130" dirty="0"/>
              <a:t> </a:t>
            </a:r>
            <a:r>
              <a:rPr sz="4300" spc="-5" dirty="0"/>
              <a:t>5</a:t>
            </a:r>
            <a:endParaRPr sz="4300" dirty="0"/>
          </a:p>
          <a:p>
            <a:pPr algn="ctr">
              <a:lnSpc>
                <a:spcPts val="4905"/>
              </a:lnSpc>
            </a:pPr>
            <a:r>
              <a:rPr sz="4300" spc="-65" dirty="0">
                <a:solidFill>
                  <a:srgbClr val="000000"/>
                </a:solidFill>
              </a:rPr>
              <a:t>Power</a:t>
            </a:r>
            <a:r>
              <a:rPr sz="4300" spc="-75" dirty="0">
                <a:solidFill>
                  <a:srgbClr val="000000"/>
                </a:solidFill>
              </a:rPr>
              <a:t> </a:t>
            </a:r>
            <a:r>
              <a:rPr sz="4300" spc="-65" dirty="0">
                <a:solidFill>
                  <a:srgbClr val="000000"/>
                </a:solidFill>
              </a:rPr>
              <a:t>Transmission</a:t>
            </a:r>
            <a:r>
              <a:rPr sz="4300" spc="-95" dirty="0">
                <a:solidFill>
                  <a:srgbClr val="000000"/>
                </a:solidFill>
              </a:rPr>
              <a:t> </a:t>
            </a:r>
            <a:r>
              <a:rPr sz="4300" spc="-30" dirty="0">
                <a:solidFill>
                  <a:srgbClr val="000000"/>
                </a:solidFill>
              </a:rPr>
              <a:t>and</a:t>
            </a:r>
            <a:r>
              <a:rPr sz="4300" spc="-85" dirty="0">
                <a:solidFill>
                  <a:srgbClr val="000000"/>
                </a:solidFill>
              </a:rPr>
              <a:t> </a:t>
            </a:r>
            <a:r>
              <a:rPr sz="4300" spc="-35" dirty="0">
                <a:solidFill>
                  <a:srgbClr val="000000"/>
                </a:solidFill>
              </a:rPr>
              <a:t>distribution</a:t>
            </a:r>
            <a:endParaRPr sz="4300" dirty="0"/>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614"/>
              </a:lnSpc>
            </a:pPr>
            <a:fld id="{81D60167-4931-47E6-BA6A-407CBD079E47}" type="slidenum">
              <a:rPr spc="-5" dirty="0"/>
              <a:t>1</a:t>
            </a:fld>
            <a:endParaRPr spc="-5" dirty="0"/>
          </a:p>
        </p:txBody>
      </p:sp>
      <p:pic>
        <p:nvPicPr>
          <p:cNvPr id="2050" name="Picture 2" descr="ALL TIME ELECTRICAL: Typical AC Power Supply system (Generation,  Transmission and Distribution) scheme and Elements of Distribution System  (a complete note With Diagra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1819251"/>
            <a:ext cx="6166677" cy="46250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37561" y="653034"/>
            <a:ext cx="2564130"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Times New Roman"/>
                <a:cs typeface="Times New Roman"/>
              </a:rPr>
              <a:t>Electricity</a:t>
            </a:r>
            <a:r>
              <a:rPr sz="2800" b="1" spc="-80" dirty="0">
                <a:latin typeface="Times New Roman"/>
                <a:cs typeface="Times New Roman"/>
              </a:rPr>
              <a:t> </a:t>
            </a:r>
            <a:r>
              <a:rPr sz="2800" b="1" spc="-45" dirty="0">
                <a:latin typeface="Times New Roman"/>
                <a:cs typeface="Times New Roman"/>
              </a:rPr>
              <a:t>Tariff</a:t>
            </a:r>
            <a:endParaRPr sz="2800">
              <a:latin typeface="Times New Roman"/>
              <a:cs typeface="Times New Roman"/>
            </a:endParaRPr>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614"/>
              </a:lnSpc>
            </a:pPr>
            <a:r>
              <a:rPr spc="-10" dirty="0"/>
              <a:t>06-12-2021</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14"/>
              </a:lnSpc>
            </a:pPr>
            <a:fld id="{81D60167-4931-47E6-BA6A-407CBD079E47}" type="slidenum">
              <a:rPr spc="-5" dirty="0"/>
              <a:t>10</a:t>
            </a:fld>
            <a:endParaRPr spc="-5" dirty="0"/>
          </a:p>
        </p:txBody>
      </p:sp>
      <p:sp>
        <p:nvSpPr>
          <p:cNvPr id="3" name="object 3"/>
          <p:cNvSpPr txBox="1"/>
          <p:nvPr/>
        </p:nvSpPr>
        <p:spPr>
          <a:xfrm>
            <a:off x="685800" y="1627759"/>
            <a:ext cx="10612526" cy="4231928"/>
          </a:xfrm>
          <a:prstGeom prst="rect">
            <a:avLst/>
          </a:prstGeom>
        </p:spPr>
        <p:txBody>
          <a:bodyPr vert="horz" wrap="square" lIns="0" tIns="12700" rIns="0" bIns="0" rtlCol="0">
            <a:spAutoFit/>
          </a:bodyPr>
          <a:lstStyle/>
          <a:p>
            <a:pPr marR="580390" algn="ctr">
              <a:lnSpc>
                <a:spcPct val="100000"/>
              </a:lnSpc>
              <a:spcBef>
                <a:spcPts val="100"/>
              </a:spcBef>
            </a:pPr>
            <a:r>
              <a:rPr sz="1800" dirty="0">
                <a:latin typeface="Times New Roman"/>
                <a:cs typeface="Times New Roman"/>
              </a:rPr>
              <a:t>The</a:t>
            </a:r>
            <a:r>
              <a:rPr sz="1800" spc="-5" dirty="0">
                <a:latin typeface="Times New Roman"/>
                <a:cs typeface="Times New Roman"/>
              </a:rPr>
              <a:t> </a:t>
            </a:r>
            <a:r>
              <a:rPr sz="1800" dirty="0">
                <a:latin typeface="Times New Roman"/>
                <a:cs typeface="Times New Roman"/>
              </a:rPr>
              <a:t>electric</a:t>
            </a:r>
            <a:r>
              <a:rPr sz="1800" spc="-30" dirty="0">
                <a:latin typeface="Times New Roman"/>
                <a:cs typeface="Times New Roman"/>
              </a:rPr>
              <a:t> </a:t>
            </a:r>
            <a:r>
              <a:rPr sz="1800" dirty="0">
                <a:latin typeface="Times New Roman"/>
                <a:cs typeface="Times New Roman"/>
              </a:rPr>
              <a:t>power</a:t>
            </a:r>
            <a:r>
              <a:rPr sz="1800" spc="5" dirty="0">
                <a:latin typeface="Times New Roman"/>
                <a:cs typeface="Times New Roman"/>
              </a:rPr>
              <a:t> </a:t>
            </a:r>
            <a:r>
              <a:rPr sz="1800" dirty="0">
                <a:latin typeface="Times New Roman"/>
                <a:cs typeface="Times New Roman"/>
              </a:rPr>
              <a:t>required</a:t>
            </a:r>
            <a:r>
              <a:rPr sz="1800" spc="-25" dirty="0">
                <a:latin typeface="Times New Roman"/>
                <a:cs typeface="Times New Roman"/>
              </a:rPr>
              <a:t> </a:t>
            </a:r>
            <a:r>
              <a:rPr sz="1800" dirty="0">
                <a:latin typeface="Times New Roman"/>
                <a:cs typeface="Times New Roman"/>
              </a:rPr>
              <a:t>by</a:t>
            </a:r>
            <a:r>
              <a:rPr sz="1800" spc="-5" dirty="0">
                <a:latin typeface="Times New Roman"/>
                <a:cs typeface="Times New Roman"/>
              </a:rPr>
              <a:t> </a:t>
            </a:r>
            <a:r>
              <a:rPr sz="1800" dirty="0">
                <a:latin typeface="Times New Roman"/>
                <a:cs typeface="Times New Roman"/>
              </a:rPr>
              <a:t>an electric</a:t>
            </a:r>
            <a:r>
              <a:rPr sz="1800" spc="-30" dirty="0">
                <a:latin typeface="Times New Roman"/>
                <a:cs typeface="Times New Roman"/>
              </a:rPr>
              <a:t> </a:t>
            </a:r>
            <a:r>
              <a:rPr sz="1800" dirty="0">
                <a:latin typeface="Times New Roman"/>
                <a:cs typeface="Times New Roman"/>
              </a:rPr>
              <a:t>appliance</a:t>
            </a:r>
            <a:r>
              <a:rPr sz="1800" spc="-30" dirty="0">
                <a:latin typeface="Times New Roman"/>
                <a:cs typeface="Times New Roman"/>
              </a:rPr>
              <a:t> </a:t>
            </a:r>
            <a:r>
              <a:rPr sz="1800" dirty="0">
                <a:latin typeface="Times New Roman"/>
                <a:cs typeface="Times New Roman"/>
              </a:rPr>
              <a:t>can</a:t>
            </a:r>
            <a:r>
              <a:rPr sz="1800" spc="-10" dirty="0">
                <a:latin typeface="Times New Roman"/>
                <a:cs typeface="Times New Roman"/>
              </a:rPr>
              <a:t> </a:t>
            </a:r>
            <a:r>
              <a:rPr sz="1800" dirty="0">
                <a:latin typeface="Times New Roman"/>
                <a:cs typeface="Times New Roman"/>
              </a:rPr>
              <a:t>be</a:t>
            </a:r>
            <a:r>
              <a:rPr sz="1800" spc="-5" dirty="0">
                <a:latin typeface="Times New Roman"/>
                <a:cs typeface="Times New Roman"/>
              </a:rPr>
              <a:t> </a:t>
            </a:r>
            <a:r>
              <a:rPr sz="1800" dirty="0">
                <a:latin typeface="Times New Roman"/>
                <a:cs typeface="Times New Roman"/>
              </a:rPr>
              <a:t>estimated</a:t>
            </a:r>
            <a:r>
              <a:rPr sz="1800" spc="-5" dirty="0">
                <a:latin typeface="Times New Roman"/>
                <a:cs typeface="Times New Roman"/>
              </a:rPr>
              <a:t> as</a:t>
            </a:r>
            <a:endParaRPr sz="1800" dirty="0">
              <a:latin typeface="Times New Roman"/>
              <a:cs typeface="Times New Roman"/>
            </a:endParaRPr>
          </a:p>
          <a:p>
            <a:pPr>
              <a:lnSpc>
                <a:spcPct val="100000"/>
              </a:lnSpc>
            </a:pPr>
            <a:endParaRPr sz="2000" dirty="0">
              <a:latin typeface="Times New Roman"/>
              <a:cs typeface="Times New Roman"/>
            </a:endParaRPr>
          </a:p>
          <a:p>
            <a:pPr>
              <a:lnSpc>
                <a:spcPct val="100000"/>
              </a:lnSpc>
              <a:spcBef>
                <a:spcPts val="5"/>
              </a:spcBef>
            </a:pPr>
            <a:endParaRPr sz="1750" dirty="0">
              <a:latin typeface="Times New Roman"/>
              <a:cs typeface="Times New Roman"/>
            </a:endParaRPr>
          </a:p>
          <a:p>
            <a:pPr marR="577215" algn="ctr">
              <a:lnSpc>
                <a:spcPct val="100000"/>
              </a:lnSpc>
            </a:pPr>
            <a:r>
              <a:rPr sz="1800" spc="-5" dirty="0">
                <a:latin typeface="Times New Roman"/>
                <a:cs typeface="Times New Roman"/>
              </a:rPr>
              <a:t>(the </a:t>
            </a:r>
            <a:r>
              <a:rPr sz="1800" dirty="0">
                <a:latin typeface="Times New Roman"/>
                <a:cs typeface="Times New Roman"/>
              </a:rPr>
              <a:t>appliance's</a:t>
            </a:r>
            <a:r>
              <a:rPr sz="1800" spc="-40" dirty="0">
                <a:latin typeface="Times New Roman"/>
                <a:cs typeface="Times New Roman"/>
              </a:rPr>
              <a:t> </a:t>
            </a:r>
            <a:r>
              <a:rPr sz="1800" dirty="0">
                <a:latin typeface="Times New Roman"/>
                <a:cs typeface="Times New Roman"/>
              </a:rPr>
              <a:t>electric</a:t>
            </a:r>
            <a:r>
              <a:rPr sz="1800" spc="-30" dirty="0">
                <a:latin typeface="Times New Roman"/>
                <a:cs typeface="Times New Roman"/>
              </a:rPr>
              <a:t> </a:t>
            </a:r>
            <a:r>
              <a:rPr sz="1800" spc="-5" dirty="0">
                <a:latin typeface="Times New Roman"/>
                <a:cs typeface="Times New Roman"/>
              </a:rPr>
              <a:t>CURRENT)</a:t>
            </a:r>
            <a:r>
              <a:rPr sz="1800" spc="20" dirty="0">
                <a:latin typeface="Times New Roman"/>
                <a:cs typeface="Times New Roman"/>
              </a:rPr>
              <a:t> </a:t>
            </a:r>
            <a:r>
              <a:rPr sz="1800" dirty="0">
                <a:latin typeface="Calibri"/>
                <a:cs typeface="Calibri"/>
              </a:rPr>
              <a:t>×</a:t>
            </a:r>
            <a:r>
              <a:rPr sz="1800" spc="50" dirty="0">
                <a:latin typeface="Calibri"/>
                <a:cs typeface="Calibri"/>
              </a:rPr>
              <a:t> </a:t>
            </a:r>
            <a:r>
              <a:rPr sz="1800" dirty="0">
                <a:latin typeface="Times New Roman"/>
                <a:cs typeface="Times New Roman"/>
              </a:rPr>
              <a:t>(the</a:t>
            </a:r>
            <a:r>
              <a:rPr sz="1800" spc="-40" dirty="0">
                <a:latin typeface="Times New Roman"/>
                <a:cs typeface="Times New Roman"/>
              </a:rPr>
              <a:t> </a:t>
            </a:r>
            <a:r>
              <a:rPr sz="1800" spc="-50" dirty="0">
                <a:latin typeface="Times New Roman"/>
                <a:cs typeface="Times New Roman"/>
              </a:rPr>
              <a:t>VOLTAGE</a:t>
            </a:r>
            <a:r>
              <a:rPr sz="1800" spc="5" dirty="0">
                <a:latin typeface="Times New Roman"/>
                <a:cs typeface="Times New Roman"/>
              </a:rPr>
              <a:t> </a:t>
            </a:r>
            <a:r>
              <a:rPr sz="1800" dirty="0">
                <a:latin typeface="Times New Roman"/>
                <a:cs typeface="Times New Roman"/>
              </a:rPr>
              <a:t>across</a:t>
            </a:r>
            <a:r>
              <a:rPr sz="1800" spc="5" dirty="0">
                <a:latin typeface="Times New Roman"/>
                <a:cs typeface="Times New Roman"/>
              </a:rPr>
              <a:t> </a:t>
            </a:r>
            <a:r>
              <a:rPr sz="1800" dirty="0">
                <a:latin typeface="Times New Roman"/>
                <a:cs typeface="Times New Roman"/>
              </a:rPr>
              <a:t>its</a:t>
            </a:r>
            <a:r>
              <a:rPr sz="1800" spc="-15" dirty="0">
                <a:latin typeface="Times New Roman"/>
                <a:cs typeface="Times New Roman"/>
              </a:rPr>
              <a:t> </a:t>
            </a:r>
            <a:r>
              <a:rPr sz="1800" dirty="0">
                <a:latin typeface="Times New Roman"/>
                <a:cs typeface="Times New Roman"/>
              </a:rPr>
              <a:t>terminals).</a:t>
            </a:r>
          </a:p>
          <a:p>
            <a:pPr>
              <a:lnSpc>
                <a:spcPct val="100000"/>
              </a:lnSpc>
            </a:pPr>
            <a:endParaRPr sz="2000" dirty="0">
              <a:latin typeface="Times New Roman"/>
              <a:cs typeface="Times New Roman"/>
            </a:endParaRPr>
          </a:p>
          <a:p>
            <a:pPr>
              <a:lnSpc>
                <a:spcPct val="100000"/>
              </a:lnSpc>
            </a:pPr>
            <a:endParaRPr sz="2000" dirty="0">
              <a:latin typeface="Times New Roman"/>
              <a:cs typeface="Times New Roman"/>
            </a:endParaRPr>
          </a:p>
          <a:p>
            <a:pPr>
              <a:lnSpc>
                <a:spcPct val="100000"/>
              </a:lnSpc>
              <a:spcBef>
                <a:spcPts val="5"/>
              </a:spcBef>
            </a:pPr>
            <a:endParaRPr sz="1600" dirty="0">
              <a:latin typeface="Times New Roman"/>
              <a:cs typeface="Times New Roman"/>
            </a:endParaRPr>
          </a:p>
          <a:p>
            <a:pPr marL="68580">
              <a:lnSpc>
                <a:spcPct val="100000"/>
              </a:lnSpc>
              <a:spcBef>
                <a:spcPts val="5"/>
              </a:spcBef>
            </a:pPr>
            <a:r>
              <a:rPr sz="1800" dirty="0">
                <a:latin typeface="Times New Roman"/>
                <a:cs typeface="Times New Roman"/>
              </a:rPr>
              <a:t>if the</a:t>
            </a:r>
            <a:r>
              <a:rPr sz="1800" spc="-10" dirty="0">
                <a:latin typeface="Times New Roman"/>
                <a:cs typeface="Times New Roman"/>
              </a:rPr>
              <a:t> </a:t>
            </a:r>
            <a:r>
              <a:rPr sz="1800" dirty="0">
                <a:latin typeface="Times New Roman"/>
                <a:cs typeface="Times New Roman"/>
              </a:rPr>
              <a:t>current through</a:t>
            </a:r>
            <a:r>
              <a:rPr sz="1800" spc="-5" dirty="0">
                <a:latin typeface="Times New Roman"/>
                <a:cs typeface="Times New Roman"/>
              </a:rPr>
              <a:t> </a:t>
            </a:r>
            <a:r>
              <a:rPr sz="1800" dirty="0">
                <a:latin typeface="Times New Roman"/>
                <a:cs typeface="Times New Roman"/>
              </a:rPr>
              <a:t>a</a:t>
            </a:r>
            <a:r>
              <a:rPr sz="1800" spc="-5" dirty="0">
                <a:latin typeface="Times New Roman"/>
                <a:cs typeface="Times New Roman"/>
              </a:rPr>
              <a:t> </a:t>
            </a:r>
            <a:r>
              <a:rPr sz="1800" dirty="0">
                <a:latin typeface="Times New Roman"/>
                <a:cs typeface="Times New Roman"/>
              </a:rPr>
              <a:t>household</a:t>
            </a:r>
            <a:r>
              <a:rPr sz="1800" spc="10" dirty="0">
                <a:latin typeface="Times New Roman"/>
                <a:cs typeface="Times New Roman"/>
              </a:rPr>
              <a:t> </a:t>
            </a:r>
            <a:r>
              <a:rPr sz="1800" dirty="0">
                <a:latin typeface="Times New Roman"/>
                <a:cs typeface="Times New Roman"/>
              </a:rPr>
              <a:t>light</a:t>
            </a:r>
            <a:r>
              <a:rPr sz="1800" spc="-15" dirty="0">
                <a:latin typeface="Times New Roman"/>
                <a:cs typeface="Times New Roman"/>
              </a:rPr>
              <a:t> </a:t>
            </a:r>
            <a:r>
              <a:rPr sz="1800" dirty="0">
                <a:latin typeface="Times New Roman"/>
                <a:cs typeface="Times New Roman"/>
              </a:rPr>
              <a:t>bulb</a:t>
            </a:r>
            <a:r>
              <a:rPr sz="1800" spc="-5" dirty="0">
                <a:latin typeface="Times New Roman"/>
                <a:cs typeface="Times New Roman"/>
              </a:rPr>
              <a:t> is</a:t>
            </a:r>
            <a:r>
              <a:rPr sz="1800" dirty="0">
                <a:latin typeface="Times New Roman"/>
                <a:cs typeface="Times New Roman"/>
              </a:rPr>
              <a:t> 0.5</a:t>
            </a:r>
            <a:r>
              <a:rPr sz="1800" spc="-10" dirty="0">
                <a:latin typeface="Times New Roman"/>
                <a:cs typeface="Times New Roman"/>
              </a:rPr>
              <a:t> </a:t>
            </a:r>
            <a:r>
              <a:rPr sz="1800" dirty="0">
                <a:latin typeface="Times New Roman"/>
                <a:cs typeface="Times New Roman"/>
              </a:rPr>
              <a:t>amperes</a:t>
            </a:r>
            <a:r>
              <a:rPr sz="1800" spc="-10" dirty="0">
                <a:latin typeface="Times New Roman"/>
                <a:cs typeface="Times New Roman"/>
              </a:rPr>
              <a:t> </a:t>
            </a:r>
            <a:r>
              <a:rPr sz="1800" dirty="0">
                <a:latin typeface="Times New Roman"/>
                <a:cs typeface="Times New Roman"/>
              </a:rPr>
              <a:t>and the</a:t>
            </a:r>
            <a:r>
              <a:rPr sz="1800" spc="-5" dirty="0">
                <a:latin typeface="Times New Roman"/>
                <a:cs typeface="Times New Roman"/>
              </a:rPr>
              <a:t> </a:t>
            </a:r>
            <a:r>
              <a:rPr sz="1800" dirty="0">
                <a:latin typeface="Times New Roman"/>
                <a:cs typeface="Times New Roman"/>
              </a:rPr>
              <a:t>voltage</a:t>
            </a:r>
            <a:r>
              <a:rPr sz="1800" spc="-10" dirty="0">
                <a:latin typeface="Times New Roman"/>
                <a:cs typeface="Times New Roman"/>
              </a:rPr>
              <a:t> </a:t>
            </a:r>
            <a:r>
              <a:rPr sz="1800" dirty="0">
                <a:latin typeface="Times New Roman"/>
                <a:cs typeface="Times New Roman"/>
              </a:rPr>
              <a:t>across </a:t>
            </a:r>
            <a:r>
              <a:rPr sz="1800" spc="-5" dirty="0">
                <a:latin typeface="Times New Roman"/>
                <a:cs typeface="Times New Roman"/>
              </a:rPr>
              <a:t>its</a:t>
            </a:r>
            <a:r>
              <a:rPr sz="1800" spc="-10" dirty="0">
                <a:latin typeface="Times New Roman"/>
                <a:cs typeface="Times New Roman"/>
              </a:rPr>
              <a:t> </a:t>
            </a:r>
            <a:r>
              <a:rPr sz="1800" dirty="0">
                <a:latin typeface="Times New Roman"/>
                <a:cs typeface="Times New Roman"/>
              </a:rPr>
              <a:t>filament</a:t>
            </a:r>
            <a:r>
              <a:rPr sz="1800" spc="5" dirty="0">
                <a:latin typeface="Times New Roman"/>
                <a:cs typeface="Times New Roman"/>
              </a:rPr>
              <a:t> </a:t>
            </a:r>
            <a:r>
              <a:rPr sz="1800" spc="-5" dirty="0">
                <a:latin typeface="Times New Roman"/>
                <a:cs typeface="Times New Roman"/>
              </a:rPr>
              <a:t>is</a:t>
            </a:r>
            <a:r>
              <a:rPr sz="1800" spc="-10" dirty="0">
                <a:latin typeface="Times New Roman"/>
                <a:cs typeface="Times New Roman"/>
              </a:rPr>
              <a:t> </a:t>
            </a:r>
            <a:r>
              <a:rPr sz="1800" dirty="0">
                <a:latin typeface="Times New Roman"/>
                <a:cs typeface="Times New Roman"/>
              </a:rPr>
              <a:t>the</a:t>
            </a:r>
            <a:r>
              <a:rPr sz="1800" spc="-5" dirty="0">
                <a:latin typeface="Times New Roman"/>
                <a:cs typeface="Times New Roman"/>
              </a:rPr>
              <a:t> common</a:t>
            </a:r>
            <a:r>
              <a:rPr sz="1800" spc="5" dirty="0">
                <a:latin typeface="Times New Roman"/>
                <a:cs typeface="Times New Roman"/>
              </a:rPr>
              <a:t> </a:t>
            </a:r>
            <a:r>
              <a:rPr sz="1800" dirty="0">
                <a:latin typeface="Times New Roman"/>
                <a:cs typeface="Times New Roman"/>
              </a:rPr>
              <a:t>230</a:t>
            </a:r>
            <a:r>
              <a:rPr sz="1800" spc="5" dirty="0">
                <a:latin typeface="Times New Roman"/>
                <a:cs typeface="Times New Roman"/>
              </a:rPr>
              <a:t> </a:t>
            </a:r>
            <a:r>
              <a:rPr sz="1800" dirty="0">
                <a:latin typeface="Times New Roman"/>
                <a:cs typeface="Times New Roman"/>
              </a:rPr>
              <a:t>volts,</a:t>
            </a:r>
          </a:p>
          <a:p>
            <a:pPr marL="12700">
              <a:lnSpc>
                <a:spcPct val="100000"/>
              </a:lnSpc>
              <a:spcBef>
                <a:spcPts val="1080"/>
              </a:spcBef>
            </a:pPr>
            <a:r>
              <a:rPr sz="1800" dirty="0">
                <a:latin typeface="Times New Roman"/>
                <a:cs typeface="Times New Roman"/>
              </a:rPr>
              <a:t>Then</a:t>
            </a:r>
          </a:p>
          <a:p>
            <a:pPr marL="68580">
              <a:lnSpc>
                <a:spcPct val="100000"/>
              </a:lnSpc>
              <a:spcBef>
                <a:spcPts val="1080"/>
              </a:spcBef>
            </a:pPr>
            <a:r>
              <a:rPr sz="1800" dirty="0">
                <a:latin typeface="Times New Roman"/>
                <a:cs typeface="Times New Roman"/>
              </a:rPr>
              <a:t>its </a:t>
            </a:r>
            <a:r>
              <a:rPr sz="1800" spc="-5" dirty="0">
                <a:latin typeface="Times New Roman"/>
                <a:cs typeface="Times New Roman"/>
              </a:rPr>
              <a:t>power </a:t>
            </a:r>
            <a:r>
              <a:rPr sz="1800" dirty="0">
                <a:latin typeface="Times New Roman"/>
                <a:cs typeface="Times New Roman"/>
              </a:rPr>
              <a:t>is </a:t>
            </a:r>
            <a:r>
              <a:rPr sz="1800" spc="-5" dirty="0">
                <a:latin typeface="Times New Roman"/>
                <a:cs typeface="Times New Roman"/>
              </a:rPr>
              <a:t>(0.5</a:t>
            </a:r>
            <a:r>
              <a:rPr sz="1800" spc="-10" dirty="0">
                <a:latin typeface="Times New Roman"/>
                <a:cs typeface="Times New Roman"/>
              </a:rPr>
              <a:t> </a:t>
            </a:r>
            <a:r>
              <a:rPr sz="1800" spc="-5" dirty="0">
                <a:latin typeface="Times New Roman"/>
                <a:cs typeface="Times New Roman"/>
              </a:rPr>
              <a:t>amperes)</a:t>
            </a:r>
            <a:r>
              <a:rPr sz="1800" spc="-10" dirty="0">
                <a:latin typeface="Times New Roman"/>
                <a:cs typeface="Times New Roman"/>
              </a:rPr>
              <a:t> </a:t>
            </a:r>
            <a:r>
              <a:rPr sz="1800" spc="-5" dirty="0">
                <a:latin typeface="Calibri"/>
                <a:cs typeface="Calibri"/>
              </a:rPr>
              <a:t>×</a:t>
            </a:r>
            <a:r>
              <a:rPr sz="1800" spc="-5" dirty="0">
                <a:latin typeface="Times New Roman"/>
                <a:cs typeface="Times New Roman"/>
              </a:rPr>
              <a:t>(230</a:t>
            </a:r>
            <a:r>
              <a:rPr sz="1800" dirty="0">
                <a:latin typeface="Times New Roman"/>
                <a:cs typeface="Times New Roman"/>
              </a:rPr>
              <a:t> volts)</a:t>
            </a:r>
          </a:p>
          <a:p>
            <a:pPr marL="1898014">
              <a:lnSpc>
                <a:spcPct val="100000"/>
              </a:lnSpc>
              <a:spcBef>
                <a:spcPts val="1080"/>
              </a:spcBef>
            </a:pPr>
            <a:r>
              <a:rPr sz="1800" dirty="0">
                <a:latin typeface="Times New Roman"/>
                <a:cs typeface="Times New Roman"/>
              </a:rPr>
              <a:t>=</a:t>
            </a:r>
            <a:r>
              <a:rPr sz="1800" spc="-30" dirty="0">
                <a:latin typeface="Times New Roman"/>
                <a:cs typeface="Times New Roman"/>
              </a:rPr>
              <a:t> </a:t>
            </a:r>
            <a:r>
              <a:rPr sz="1800" spc="-25" dirty="0">
                <a:latin typeface="Times New Roman"/>
                <a:cs typeface="Times New Roman"/>
              </a:rPr>
              <a:t>115</a:t>
            </a:r>
            <a:r>
              <a:rPr sz="1800" spc="-15" dirty="0">
                <a:latin typeface="Times New Roman"/>
                <a:cs typeface="Times New Roman"/>
              </a:rPr>
              <a:t> </a:t>
            </a:r>
            <a:r>
              <a:rPr sz="1800" dirty="0">
                <a:latin typeface="Times New Roman"/>
                <a:cs typeface="Times New Roman"/>
              </a:rPr>
              <a:t>ampere</a:t>
            </a:r>
            <a:r>
              <a:rPr sz="1800" spc="-25" dirty="0">
                <a:latin typeface="Times New Roman"/>
                <a:cs typeface="Times New Roman"/>
              </a:rPr>
              <a:t> </a:t>
            </a:r>
            <a:r>
              <a:rPr sz="1800" dirty="0">
                <a:latin typeface="Times New Roman"/>
                <a:cs typeface="Times New Roman"/>
              </a:rPr>
              <a:t>volts</a:t>
            </a:r>
          </a:p>
          <a:p>
            <a:pPr marL="1898014">
              <a:lnSpc>
                <a:spcPct val="100000"/>
              </a:lnSpc>
              <a:spcBef>
                <a:spcPts val="1080"/>
              </a:spcBef>
            </a:pPr>
            <a:r>
              <a:rPr sz="1800" dirty="0">
                <a:latin typeface="Times New Roman"/>
                <a:cs typeface="Times New Roman"/>
              </a:rPr>
              <a:t>=</a:t>
            </a:r>
            <a:r>
              <a:rPr sz="1800" spc="-35" dirty="0">
                <a:latin typeface="Times New Roman"/>
                <a:cs typeface="Times New Roman"/>
              </a:rPr>
              <a:t> </a:t>
            </a:r>
            <a:r>
              <a:rPr sz="1800" spc="-25" dirty="0">
                <a:latin typeface="Times New Roman"/>
                <a:cs typeface="Times New Roman"/>
              </a:rPr>
              <a:t>115</a:t>
            </a:r>
            <a:r>
              <a:rPr sz="1800" spc="-30" dirty="0">
                <a:latin typeface="Times New Roman"/>
                <a:cs typeface="Times New Roman"/>
              </a:rPr>
              <a:t> </a:t>
            </a:r>
            <a:r>
              <a:rPr sz="1800" dirty="0">
                <a:latin typeface="Times New Roman"/>
                <a:cs typeface="Times New Roman"/>
              </a:rPr>
              <a:t>watts.</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ome Appliance and Their Power Consumption | Home electrical wiring,  Refrigeration and air conditioning, Home appliances"/>
          <p:cNvSpPr>
            <a:spLocks noChangeAspect="1" noChangeArrowheads="1"/>
          </p:cNvSpPr>
          <p:nvPr/>
        </p:nvSpPr>
        <p:spPr bwMode="auto">
          <a:xfrm>
            <a:off x="1753286" y="2011362"/>
            <a:ext cx="535761" cy="5357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rotWithShape="1">
          <a:blip r:embed="rId2"/>
          <a:srcRect/>
          <a:stretch/>
        </p:blipFill>
        <p:spPr>
          <a:xfrm>
            <a:off x="3200400" y="152400"/>
            <a:ext cx="5943600" cy="6587942"/>
          </a:xfrm>
          <a:prstGeom prst="rect">
            <a:avLst/>
          </a:prstGeom>
        </p:spPr>
      </p:pic>
    </p:spTree>
    <p:extLst>
      <p:ext uri="{BB962C8B-B14F-4D97-AF65-F5344CB8AC3E}">
        <p14:creationId xmlns:p14="http://schemas.microsoft.com/office/powerpoint/2010/main" val="6209256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nfographic3"/>
          <p:cNvPicPr>
            <a:picLocks noChangeAspect="1" noChangeArrowheads="1"/>
          </p:cNvPicPr>
          <p:nvPr/>
        </p:nvPicPr>
        <p:blipFill rotWithShape="1">
          <a:blip r:embed="rId2">
            <a:extLst>
              <a:ext uri="{28A0092B-C50C-407E-A947-70E740481C1C}">
                <a14:useLocalDpi xmlns:a14="http://schemas.microsoft.com/office/drawing/2010/main" val="0"/>
              </a:ext>
            </a:extLst>
          </a:blip>
          <a:srcRect t="17000" b="12000"/>
          <a:stretch/>
        </p:blipFill>
        <p:spPr bwMode="auto">
          <a:xfrm>
            <a:off x="2819400" y="609600"/>
            <a:ext cx="6590898" cy="556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7075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37561" y="605789"/>
            <a:ext cx="4723765" cy="513715"/>
          </a:xfrm>
          <a:prstGeom prst="rect">
            <a:avLst/>
          </a:prstGeom>
        </p:spPr>
        <p:txBody>
          <a:bodyPr vert="horz" wrap="square" lIns="0" tIns="13335" rIns="0" bIns="0" rtlCol="0">
            <a:spAutoFit/>
          </a:bodyPr>
          <a:lstStyle/>
          <a:p>
            <a:pPr marL="12700">
              <a:lnSpc>
                <a:spcPct val="100000"/>
              </a:lnSpc>
              <a:spcBef>
                <a:spcPts val="105"/>
              </a:spcBef>
            </a:pPr>
            <a:r>
              <a:rPr sz="3200" b="1" spc="-10" dirty="0">
                <a:latin typeface="Calibri"/>
                <a:cs typeface="Calibri"/>
              </a:rPr>
              <a:t>Equipment</a:t>
            </a:r>
            <a:r>
              <a:rPr sz="3200" b="1" spc="-50" dirty="0">
                <a:latin typeface="Calibri"/>
                <a:cs typeface="Calibri"/>
              </a:rPr>
              <a:t> </a:t>
            </a:r>
            <a:r>
              <a:rPr sz="3200" b="1" spc="-15" dirty="0">
                <a:latin typeface="Calibri"/>
                <a:cs typeface="Calibri"/>
              </a:rPr>
              <a:t>Safety</a:t>
            </a:r>
            <a:r>
              <a:rPr sz="3200" b="1" spc="-20" dirty="0">
                <a:latin typeface="Calibri"/>
                <a:cs typeface="Calibri"/>
              </a:rPr>
              <a:t> </a:t>
            </a:r>
            <a:r>
              <a:rPr sz="3200" b="1" spc="-5" dirty="0">
                <a:latin typeface="Calibri"/>
                <a:cs typeface="Calibri"/>
              </a:rPr>
              <a:t>measures</a:t>
            </a:r>
            <a:endParaRPr sz="3200" dirty="0">
              <a:latin typeface="Calibri"/>
              <a:cs typeface="Calibri"/>
            </a:endParaRPr>
          </a:p>
        </p:txBody>
      </p:sp>
      <p:pic>
        <p:nvPicPr>
          <p:cNvPr id="3" name="object 3"/>
          <p:cNvPicPr/>
          <p:nvPr/>
        </p:nvPicPr>
        <p:blipFill>
          <a:blip r:embed="rId2" cstate="print"/>
          <a:stretch>
            <a:fillRect/>
          </a:stretch>
        </p:blipFill>
        <p:spPr>
          <a:xfrm>
            <a:off x="1498091" y="1562100"/>
            <a:ext cx="4809744" cy="3733800"/>
          </a:xfrm>
          <a:prstGeom prst="rect">
            <a:avLst/>
          </a:prstGeom>
        </p:spPr>
      </p:pic>
      <p:pic>
        <p:nvPicPr>
          <p:cNvPr id="4" name="object 4"/>
          <p:cNvPicPr/>
          <p:nvPr/>
        </p:nvPicPr>
        <p:blipFill>
          <a:blip r:embed="rId3" cstate="print"/>
          <a:stretch>
            <a:fillRect/>
          </a:stretch>
        </p:blipFill>
        <p:spPr>
          <a:xfrm>
            <a:off x="7091171" y="1714500"/>
            <a:ext cx="4675632" cy="3581400"/>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614"/>
              </a:lnSpc>
            </a:pPr>
            <a:fld id="{81D60167-4931-47E6-BA6A-407CBD079E47}" type="slidenum">
              <a:rPr spc="-5" dirty="0"/>
              <a:t>13</a:t>
            </a:fld>
            <a:endParaRPr spc="-5" dirty="0"/>
          </a:p>
        </p:txBody>
      </p:sp>
      <p:sp>
        <p:nvSpPr>
          <p:cNvPr id="7" name="Rectangle 6"/>
          <p:cNvSpPr/>
          <p:nvPr/>
        </p:nvSpPr>
        <p:spPr>
          <a:xfrm>
            <a:off x="2684199" y="5553830"/>
            <a:ext cx="2437527" cy="369332"/>
          </a:xfrm>
          <a:prstGeom prst="rect">
            <a:avLst/>
          </a:prstGeom>
        </p:spPr>
        <p:txBody>
          <a:bodyPr wrap="none">
            <a:spAutoFit/>
          </a:bodyPr>
          <a:lstStyle/>
          <a:p>
            <a:r>
              <a:rPr lang="en-US" b="1" i="1" dirty="0">
                <a:solidFill>
                  <a:srgbClr val="000000"/>
                </a:solidFill>
                <a:latin typeface="Times New Roman" panose="02020603050405020304" pitchFamily="18" charset="0"/>
              </a:rPr>
              <a:t>Different types of fuses </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CBs, how do they work_">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90600" y="1295400"/>
            <a:ext cx="10515600" cy="5257800"/>
          </a:xfrm>
          <a:prstGeom prst="rect">
            <a:avLst/>
          </a:prstGeom>
        </p:spPr>
      </p:pic>
      <p:sp>
        <p:nvSpPr>
          <p:cNvPr id="3" name="object 2"/>
          <p:cNvSpPr txBox="1">
            <a:spLocks/>
          </p:cNvSpPr>
          <p:nvPr/>
        </p:nvSpPr>
        <p:spPr>
          <a:xfrm>
            <a:off x="3886517" y="457200"/>
            <a:ext cx="4723765" cy="513715"/>
          </a:xfrm>
          <a:prstGeom prst="rect">
            <a:avLst/>
          </a:prstGeom>
        </p:spPr>
        <p:txBody>
          <a:bodyPr vert="horz" wrap="square" lIns="0" tIns="13335" rIns="0" bIns="0" rtlCol="0">
            <a:spAutoFit/>
          </a:bodyPr>
          <a:lstStyle>
            <a:lvl1pPr>
              <a:defRPr>
                <a:latin typeface="+mj-lt"/>
                <a:ea typeface="+mj-ea"/>
                <a:cs typeface="+mj-cs"/>
              </a:defRPr>
            </a:lvl1pPr>
          </a:lstStyle>
          <a:p>
            <a:pPr marL="12700">
              <a:spcBef>
                <a:spcPts val="105"/>
              </a:spcBef>
            </a:pPr>
            <a:r>
              <a:rPr lang="en-US" sz="3200" b="1" kern="0" spc="-10" dirty="0" smtClean="0">
                <a:solidFill>
                  <a:schemeClr val="accent3">
                    <a:lumMod val="50000"/>
                  </a:schemeClr>
                </a:solidFill>
                <a:latin typeface="Calibri"/>
                <a:cs typeface="Calibri"/>
              </a:rPr>
              <a:t>Equipment</a:t>
            </a:r>
            <a:r>
              <a:rPr lang="en-US" sz="3200" b="1" kern="0" spc="-50" dirty="0" smtClean="0">
                <a:solidFill>
                  <a:schemeClr val="accent3">
                    <a:lumMod val="50000"/>
                  </a:schemeClr>
                </a:solidFill>
                <a:latin typeface="Calibri"/>
                <a:cs typeface="Calibri"/>
              </a:rPr>
              <a:t> </a:t>
            </a:r>
            <a:r>
              <a:rPr lang="en-US" sz="3200" b="1" kern="0" spc="-15" dirty="0" smtClean="0">
                <a:solidFill>
                  <a:schemeClr val="accent3">
                    <a:lumMod val="50000"/>
                  </a:schemeClr>
                </a:solidFill>
                <a:latin typeface="Calibri"/>
                <a:cs typeface="Calibri"/>
              </a:rPr>
              <a:t>Safety</a:t>
            </a:r>
            <a:r>
              <a:rPr lang="en-US" sz="3200" b="1" kern="0" spc="-20" dirty="0" smtClean="0">
                <a:solidFill>
                  <a:schemeClr val="accent3">
                    <a:lumMod val="50000"/>
                  </a:schemeClr>
                </a:solidFill>
                <a:latin typeface="Calibri"/>
                <a:cs typeface="Calibri"/>
              </a:rPr>
              <a:t> </a:t>
            </a:r>
            <a:r>
              <a:rPr lang="en-US" sz="3200" b="1" kern="0" spc="-5" dirty="0" smtClean="0">
                <a:solidFill>
                  <a:schemeClr val="accent3">
                    <a:lumMod val="50000"/>
                  </a:schemeClr>
                </a:solidFill>
                <a:latin typeface="Calibri"/>
                <a:cs typeface="Calibri"/>
              </a:rPr>
              <a:t>measures</a:t>
            </a:r>
            <a:endParaRPr lang="en-US" sz="3200" kern="0" dirty="0">
              <a:solidFill>
                <a:schemeClr val="accent3">
                  <a:lumMod val="50000"/>
                </a:schemeClr>
              </a:solidFill>
              <a:latin typeface="Calibri"/>
              <a:cs typeface="Calibri"/>
            </a:endParaRPr>
          </a:p>
        </p:txBody>
      </p:sp>
    </p:spTree>
    <p:extLst>
      <p:ext uri="{BB962C8B-B14F-4D97-AF65-F5344CB8AC3E}">
        <p14:creationId xmlns:p14="http://schemas.microsoft.com/office/powerpoint/2010/main" val="26776792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00400" y="609600"/>
            <a:ext cx="2209800" cy="369332"/>
          </a:xfrm>
          <a:prstGeom prst="rect">
            <a:avLst/>
          </a:prstGeom>
        </p:spPr>
        <p:txBody>
          <a:bodyPr wrap="square">
            <a:spAutoFit/>
          </a:bodyPr>
          <a:lstStyle/>
          <a:p>
            <a:r>
              <a:rPr lang="en-US" b="1" dirty="0">
                <a:solidFill>
                  <a:srgbClr val="000000"/>
                </a:solidFill>
                <a:latin typeface="Times New Roman" panose="02020603050405020304" pitchFamily="18" charset="0"/>
              </a:rPr>
              <a:t>Working of a fuse </a:t>
            </a:r>
            <a:endParaRPr lang="en-US" dirty="0"/>
          </a:p>
        </p:txBody>
      </p:sp>
      <p:sp>
        <p:nvSpPr>
          <p:cNvPr id="3" name="Rectangle 2"/>
          <p:cNvSpPr/>
          <p:nvPr/>
        </p:nvSpPr>
        <p:spPr>
          <a:xfrm>
            <a:off x="762000" y="1447800"/>
            <a:ext cx="10515600" cy="1015663"/>
          </a:xfrm>
          <a:prstGeom prst="rect">
            <a:avLst/>
          </a:prstGeom>
        </p:spPr>
        <p:txBody>
          <a:bodyPr wrap="square">
            <a:spAutoFit/>
          </a:bodyPr>
          <a:lstStyle/>
          <a:p>
            <a:pPr algn="just"/>
            <a:r>
              <a:rPr lang="en-GB" sz="2000" dirty="0">
                <a:solidFill>
                  <a:srgbClr val="C00000"/>
                </a:solidFill>
                <a:latin typeface="Times New Roman" panose="02020603050405020304" pitchFamily="18" charset="0"/>
              </a:rPr>
              <a:t>An electric fuse is based on the </a:t>
            </a:r>
            <a:r>
              <a:rPr lang="en-GB" sz="2000" b="1" dirty="0">
                <a:solidFill>
                  <a:srgbClr val="C00000"/>
                </a:solidFill>
                <a:latin typeface="Times New Roman" panose="02020603050405020304" pitchFamily="18" charset="0"/>
              </a:rPr>
              <a:t>principle of heating effect of electric current</a:t>
            </a:r>
            <a:r>
              <a:rPr lang="en-GB" sz="2000" dirty="0">
                <a:solidFill>
                  <a:srgbClr val="C00000"/>
                </a:solidFill>
                <a:latin typeface="Times New Roman" panose="02020603050405020304" pitchFamily="18" charset="0"/>
              </a:rPr>
              <a:t>. When an excessive current flows in the circuit, it generates heat in the circuit which leads to melt the fuse due to its low melting point, and it also opens the circuit. </a:t>
            </a:r>
            <a:endParaRPr lang="en-US" sz="2000" dirty="0">
              <a:solidFill>
                <a:srgbClr val="C00000"/>
              </a:solidFill>
            </a:endParaRPr>
          </a:p>
        </p:txBody>
      </p:sp>
      <p:sp>
        <p:nvSpPr>
          <p:cNvPr id="4" name="Rectangle 3"/>
          <p:cNvSpPr/>
          <p:nvPr/>
        </p:nvSpPr>
        <p:spPr>
          <a:xfrm>
            <a:off x="1066800" y="2590800"/>
            <a:ext cx="6096000" cy="1477328"/>
          </a:xfrm>
          <a:prstGeom prst="rect">
            <a:avLst/>
          </a:prstGeom>
        </p:spPr>
        <p:txBody>
          <a:bodyPr>
            <a:spAutoFit/>
          </a:bodyPr>
          <a:lstStyle/>
          <a:p>
            <a:r>
              <a:rPr lang="en-GB" b="1" dirty="0">
                <a:solidFill>
                  <a:srgbClr val="000000"/>
                </a:solidFill>
                <a:latin typeface="Times New Roman" panose="02020603050405020304" pitchFamily="18" charset="0"/>
              </a:rPr>
              <a:t>Functions of the fuse are: </a:t>
            </a:r>
            <a:endParaRPr lang="en-GB" dirty="0">
              <a:solidFill>
                <a:srgbClr val="000000"/>
              </a:solidFill>
              <a:latin typeface="Times New Roman" panose="02020603050405020304" pitchFamily="18" charset="0"/>
            </a:endParaRPr>
          </a:p>
          <a:p>
            <a:r>
              <a:rPr lang="en-GB" dirty="0">
                <a:solidFill>
                  <a:srgbClr val="000000"/>
                </a:solidFill>
                <a:latin typeface="Times New Roman" panose="02020603050405020304" pitchFamily="18" charset="0"/>
              </a:rPr>
              <a:t>• Prevents device failure due to faulty circuit operation </a:t>
            </a:r>
          </a:p>
          <a:p>
            <a:r>
              <a:rPr lang="en-US" dirty="0">
                <a:solidFill>
                  <a:srgbClr val="000000"/>
                </a:solidFill>
                <a:latin typeface="Times New Roman" panose="02020603050405020304" pitchFamily="18" charset="0"/>
              </a:rPr>
              <a:t>• Prevents overload and blackouts </a:t>
            </a:r>
          </a:p>
          <a:p>
            <a:r>
              <a:rPr lang="en-US" dirty="0">
                <a:solidFill>
                  <a:srgbClr val="000000"/>
                </a:solidFill>
                <a:latin typeface="Times New Roman" panose="02020603050405020304" pitchFamily="18" charset="0"/>
              </a:rPr>
              <a:t>• Fuse prevents short-circuits </a:t>
            </a:r>
          </a:p>
          <a:p>
            <a:r>
              <a:rPr lang="en-GB" dirty="0">
                <a:solidFill>
                  <a:srgbClr val="000000"/>
                </a:solidFill>
                <a:latin typeface="Times New Roman" panose="02020603050405020304" pitchFamily="18" charset="0"/>
              </a:rPr>
              <a:t>• Prevents damage that is caused due to mismatched loads </a:t>
            </a:r>
            <a:endParaRPr lang="en-US" dirty="0"/>
          </a:p>
        </p:txBody>
      </p:sp>
    </p:spTree>
    <p:extLst>
      <p:ext uri="{BB962C8B-B14F-4D97-AF65-F5344CB8AC3E}">
        <p14:creationId xmlns:p14="http://schemas.microsoft.com/office/powerpoint/2010/main" val="35508026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609600"/>
            <a:ext cx="11658600" cy="6032421"/>
          </a:xfrm>
          <a:prstGeom prst="rect">
            <a:avLst/>
          </a:prstGeom>
        </p:spPr>
        <p:txBody>
          <a:bodyPr wrap="square">
            <a:spAutoFit/>
          </a:bodyPr>
          <a:lstStyle/>
          <a:p>
            <a:endParaRPr lang="en-US" sz="2000" b="1" i="0" u="none" strike="noStrike" baseline="0" dirty="0" smtClean="0">
              <a:solidFill>
                <a:srgbClr val="002060"/>
              </a:solidFill>
              <a:latin typeface="Times New Roman" panose="02020603050405020304" pitchFamily="18" charset="0"/>
            </a:endParaRPr>
          </a:p>
          <a:p>
            <a:r>
              <a:rPr lang="en-GB" b="1" dirty="0">
                <a:solidFill>
                  <a:srgbClr val="002060"/>
                </a:solidFill>
              </a:rPr>
              <a:t>A fuse consists of a metal strip or wire fuse element, of small cross-section compared to the circuit conductors, mounted between a pair of electrical terminals, and (usually) enclosed by a non-combustible housing. </a:t>
            </a:r>
          </a:p>
          <a:p>
            <a:pPr marL="457200" indent="-457200">
              <a:lnSpc>
                <a:spcPct val="150000"/>
              </a:lnSpc>
              <a:buFont typeface="Arial" panose="020B0604020202020204" pitchFamily="34" charset="0"/>
              <a:buChar char="•"/>
            </a:pPr>
            <a:r>
              <a:rPr lang="en-GB" sz="2000" b="1" i="0" u="none" strike="noStrike" baseline="0" dirty="0" smtClean="0">
                <a:solidFill>
                  <a:srgbClr val="002060"/>
                </a:solidFill>
              </a:rPr>
              <a:t>The fuse is arranged in </a:t>
            </a:r>
            <a:r>
              <a:rPr lang="en-GB" sz="2000" b="1" dirty="0">
                <a:solidFill>
                  <a:srgbClr val="002060"/>
                </a:solidFill>
              </a:rPr>
              <a:t>series to carry all the current passing through the protected circuit. </a:t>
            </a:r>
            <a:endParaRPr lang="en-GB" sz="2000" b="1" dirty="0" smtClean="0">
              <a:solidFill>
                <a:srgbClr val="002060"/>
              </a:solidFill>
            </a:endParaRPr>
          </a:p>
          <a:p>
            <a:pPr marL="457200" indent="-457200">
              <a:lnSpc>
                <a:spcPct val="150000"/>
              </a:lnSpc>
              <a:buFont typeface="Arial" panose="020B0604020202020204" pitchFamily="34" charset="0"/>
              <a:buChar char="•"/>
            </a:pPr>
            <a:r>
              <a:rPr lang="en-GB" sz="2000" b="1" i="0" u="none" strike="noStrike" baseline="0" dirty="0" smtClean="0">
                <a:solidFill>
                  <a:srgbClr val="002060"/>
                </a:solidFill>
              </a:rPr>
              <a:t>The resistance of the element generates heat due to the current flow. </a:t>
            </a:r>
            <a:endParaRPr lang="en-US" sz="2000" b="1" dirty="0" smtClean="0">
              <a:solidFill>
                <a:srgbClr val="002060"/>
              </a:solidFill>
            </a:endParaRPr>
          </a:p>
          <a:p>
            <a:pPr marL="457200" indent="-457200">
              <a:lnSpc>
                <a:spcPct val="150000"/>
              </a:lnSpc>
              <a:buFont typeface="Arial" panose="020B0604020202020204" pitchFamily="34" charset="0"/>
              <a:buChar char="•"/>
            </a:pPr>
            <a:r>
              <a:rPr lang="en-GB" sz="2000" b="1" dirty="0" smtClean="0">
                <a:solidFill>
                  <a:srgbClr val="002060"/>
                </a:solidFill>
              </a:rPr>
              <a:t>The </a:t>
            </a:r>
            <a:r>
              <a:rPr lang="en-GB" sz="2000" b="1" dirty="0">
                <a:solidFill>
                  <a:srgbClr val="002060"/>
                </a:solidFill>
              </a:rPr>
              <a:t>size and construction of the element is (empirically) determined so that the heat produced for a normal current does not cause the element to attain a high temperature. </a:t>
            </a:r>
          </a:p>
          <a:p>
            <a:pPr marL="457200" indent="-457200">
              <a:lnSpc>
                <a:spcPct val="150000"/>
              </a:lnSpc>
              <a:buFont typeface="Arial" panose="020B0604020202020204" pitchFamily="34" charset="0"/>
              <a:buChar char="•"/>
            </a:pPr>
            <a:r>
              <a:rPr lang="en-GB" sz="2000" b="1" dirty="0" smtClean="0">
                <a:solidFill>
                  <a:srgbClr val="002060"/>
                </a:solidFill>
              </a:rPr>
              <a:t>If </a:t>
            </a:r>
            <a:r>
              <a:rPr lang="en-GB" sz="2000" b="1" dirty="0">
                <a:solidFill>
                  <a:srgbClr val="002060"/>
                </a:solidFill>
              </a:rPr>
              <a:t>very high current flows, the element rises to a higher temperature and either directly melts, or else melts a soldered joint within the fuse, opening the circuit. </a:t>
            </a:r>
            <a:endParaRPr lang="en-GB" sz="2000" b="1" dirty="0" smtClean="0">
              <a:solidFill>
                <a:srgbClr val="002060"/>
              </a:solidFill>
            </a:endParaRPr>
          </a:p>
          <a:p>
            <a:pPr marL="457200" indent="-457200">
              <a:lnSpc>
                <a:spcPct val="150000"/>
              </a:lnSpc>
              <a:buFont typeface="Arial" panose="020B0604020202020204" pitchFamily="34" charset="0"/>
              <a:buChar char="•"/>
            </a:pPr>
            <a:r>
              <a:rPr lang="en-GB" sz="2000" b="1" dirty="0" smtClean="0">
                <a:solidFill>
                  <a:srgbClr val="002060"/>
                </a:solidFill>
              </a:rPr>
              <a:t>The </a:t>
            </a:r>
            <a:r>
              <a:rPr lang="en-GB" sz="2000" b="1" dirty="0">
                <a:solidFill>
                  <a:srgbClr val="002060"/>
                </a:solidFill>
              </a:rPr>
              <a:t>fuse element is made of zinc, copper, silver, aluminium, or alloys among these or other various metals to provide stable and predictable characteristics. </a:t>
            </a:r>
            <a:endParaRPr lang="en-GB" sz="2000" b="1" dirty="0" smtClean="0">
              <a:solidFill>
                <a:srgbClr val="002060"/>
              </a:solidFill>
            </a:endParaRPr>
          </a:p>
          <a:p>
            <a:pPr marL="457200" indent="-457200">
              <a:lnSpc>
                <a:spcPct val="150000"/>
              </a:lnSpc>
              <a:buFont typeface="Arial" panose="020B0604020202020204" pitchFamily="34" charset="0"/>
              <a:buChar char="•"/>
            </a:pPr>
            <a:r>
              <a:rPr lang="en-GB" sz="2000" b="1" dirty="0" smtClean="0">
                <a:solidFill>
                  <a:srgbClr val="002060"/>
                </a:solidFill>
              </a:rPr>
              <a:t>The </a:t>
            </a:r>
            <a:r>
              <a:rPr lang="en-GB" sz="2000" b="1" dirty="0">
                <a:solidFill>
                  <a:srgbClr val="002060"/>
                </a:solidFill>
              </a:rPr>
              <a:t>fuse ideally would carry its rated current indefinitely, and melt quickly on a small excess. The element must not be damaged by minor harmless surges of current, and must not oxidize or change its behaviour after possibly years of service. </a:t>
            </a:r>
          </a:p>
        </p:txBody>
      </p:sp>
    </p:spTree>
    <p:extLst>
      <p:ext uri="{BB962C8B-B14F-4D97-AF65-F5344CB8AC3E}">
        <p14:creationId xmlns:p14="http://schemas.microsoft.com/office/powerpoint/2010/main" val="20218948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14400" y="1371600"/>
            <a:ext cx="10896600" cy="2308324"/>
          </a:xfrm>
          <a:prstGeom prst="rect">
            <a:avLst/>
          </a:prstGeom>
        </p:spPr>
        <p:txBody>
          <a:bodyPr wrap="square">
            <a:spAutoFit/>
          </a:bodyPr>
          <a:lstStyle/>
          <a:p>
            <a:r>
              <a:rPr lang="en-GB" b="1" dirty="0" smtClean="0"/>
              <a:t>Advantages of Fuse: </a:t>
            </a:r>
          </a:p>
          <a:p>
            <a:r>
              <a:rPr lang="en-GB" dirty="0" smtClean="0"/>
              <a:t>✓ Fuses are the cheapest form of protection. </a:t>
            </a:r>
          </a:p>
          <a:p>
            <a:r>
              <a:rPr lang="en-GB" dirty="0" smtClean="0"/>
              <a:t>✓ The fuse element change very easily. </a:t>
            </a:r>
          </a:p>
          <a:p>
            <a:r>
              <a:rPr lang="en-GB" dirty="0" smtClean="0"/>
              <a:t>✓ The fuse needs zero maintenance. </a:t>
            </a:r>
          </a:p>
          <a:p>
            <a:r>
              <a:rPr lang="en-GB" dirty="0" smtClean="0"/>
              <a:t>✓ It affords the current limiting effect under short circuit conditions.</a:t>
            </a:r>
          </a:p>
          <a:p>
            <a:r>
              <a:rPr lang="en-GB" dirty="0" smtClean="0"/>
              <a:t> ✓ Its operation is completely automatic and requires less time as compared to circuit breakers and no complexity is involved</a:t>
            </a:r>
          </a:p>
          <a:p>
            <a:r>
              <a:rPr lang="en-GB" dirty="0" smtClean="0"/>
              <a:t> ✓ Most of the fuses are self-protecting</a:t>
            </a:r>
            <a:endParaRPr lang="en-US" dirty="0"/>
          </a:p>
        </p:txBody>
      </p:sp>
      <p:sp>
        <p:nvSpPr>
          <p:cNvPr id="5" name="Rectangle 4"/>
          <p:cNvSpPr/>
          <p:nvPr/>
        </p:nvSpPr>
        <p:spPr>
          <a:xfrm>
            <a:off x="914400" y="4191000"/>
            <a:ext cx="2448106" cy="369332"/>
          </a:xfrm>
          <a:prstGeom prst="rect">
            <a:avLst/>
          </a:prstGeom>
        </p:spPr>
        <p:txBody>
          <a:bodyPr wrap="none">
            <a:spAutoFit/>
          </a:bodyPr>
          <a:lstStyle/>
          <a:p>
            <a:r>
              <a:rPr lang="en-US" b="1" dirty="0">
                <a:solidFill>
                  <a:srgbClr val="000000"/>
                </a:solidFill>
                <a:latin typeface="Times New Roman" panose="02020603050405020304" pitchFamily="18" charset="0"/>
              </a:rPr>
              <a:t>Disadvantages of fuse: </a:t>
            </a:r>
            <a:endParaRPr lang="en-US" dirty="0"/>
          </a:p>
        </p:txBody>
      </p:sp>
      <p:sp>
        <p:nvSpPr>
          <p:cNvPr id="7" name="Rectangle 6"/>
          <p:cNvSpPr/>
          <p:nvPr/>
        </p:nvSpPr>
        <p:spPr>
          <a:xfrm>
            <a:off x="1143000" y="4724400"/>
            <a:ext cx="10896600" cy="1477328"/>
          </a:xfrm>
          <a:prstGeom prst="rect">
            <a:avLst/>
          </a:prstGeom>
        </p:spPr>
        <p:txBody>
          <a:bodyPr wrap="square">
            <a:spAutoFit/>
          </a:bodyPr>
          <a:lstStyle/>
          <a:p>
            <a:pPr marL="285750" indent="-285750">
              <a:buFont typeface="Wingdings" panose="05000000000000000000" pitchFamily="2" charset="2"/>
              <a:buChar char="Ø"/>
            </a:pPr>
            <a:r>
              <a:rPr lang="en-GB" dirty="0" smtClean="0"/>
              <a:t>It is not suitable for overload, at that time fuse blow off replacing of fuse takes time. During this period of lost power. </a:t>
            </a:r>
          </a:p>
          <a:p>
            <a:pPr marL="285750" indent="-285750">
              <a:buFont typeface="Wingdings" panose="05000000000000000000" pitchFamily="2" charset="2"/>
              <a:buChar char="Ø"/>
            </a:pPr>
            <a:r>
              <a:rPr lang="en-GB" dirty="0" smtClean="0"/>
              <a:t> The protection of fuse is not reliable.</a:t>
            </a:r>
          </a:p>
          <a:p>
            <a:pPr marL="285750" indent="-285750">
              <a:buFont typeface="Wingdings" panose="05000000000000000000" pitchFamily="2" charset="2"/>
              <a:buChar char="Ø"/>
            </a:pPr>
            <a:r>
              <a:rPr lang="en-GB" dirty="0" smtClean="0"/>
              <a:t> Low breaking capacity.</a:t>
            </a:r>
          </a:p>
          <a:p>
            <a:pPr marL="285750" indent="-285750">
              <a:buFont typeface="Wingdings" panose="05000000000000000000" pitchFamily="2" charset="2"/>
              <a:buChar char="Ø"/>
            </a:pPr>
            <a:r>
              <a:rPr lang="en-GB" dirty="0" smtClean="0"/>
              <a:t> Fuse is slow compared to circuit breakers. It is a slow speed.</a:t>
            </a:r>
            <a:endParaRPr lang="en-US" dirty="0"/>
          </a:p>
        </p:txBody>
      </p:sp>
    </p:spTree>
    <p:extLst>
      <p:ext uri="{BB962C8B-B14F-4D97-AF65-F5344CB8AC3E}">
        <p14:creationId xmlns:p14="http://schemas.microsoft.com/office/powerpoint/2010/main" val="24772285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33800" y="381000"/>
            <a:ext cx="4054475" cy="452120"/>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C00000"/>
                </a:solidFill>
                <a:latin typeface="Times New Roman"/>
                <a:cs typeface="Times New Roman"/>
              </a:rPr>
              <a:t>Miniature</a:t>
            </a:r>
            <a:r>
              <a:rPr sz="2800" b="1" spc="-35" dirty="0">
                <a:solidFill>
                  <a:srgbClr val="C00000"/>
                </a:solidFill>
                <a:latin typeface="Times New Roman"/>
                <a:cs typeface="Times New Roman"/>
              </a:rPr>
              <a:t> </a:t>
            </a:r>
            <a:r>
              <a:rPr sz="2800" b="1" spc="-10" dirty="0">
                <a:solidFill>
                  <a:srgbClr val="C00000"/>
                </a:solidFill>
                <a:latin typeface="Times New Roman"/>
                <a:cs typeface="Times New Roman"/>
              </a:rPr>
              <a:t>Circuit</a:t>
            </a:r>
            <a:r>
              <a:rPr sz="2800" b="1" spc="-35" dirty="0">
                <a:solidFill>
                  <a:srgbClr val="C00000"/>
                </a:solidFill>
                <a:latin typeface="Times New Roman"/>
                <a:cs typeface="Times New Roman"/>
              </a:rPr>
              <a:t> </a:t>
            </a:r>
            <a:r>
              <a:rPr sz="2800" b="1" spc="-15" dirty="0">
                <a:solidFill>
                  <a:srgbClr val="C00000"/>
                </a:solidFill>
                <a:latin typeface="Times New Roman"/>
                <a:cs typeface="Times New Roman"/>
              </a:rPr>
              <a:t>Breaker</a:t>
            </a:r>
            <a:endParaRPr sz="2800" dirty="0">
              <a:latin typeface="Times New Roman"/>
              <a:cs typeface="Times New Roman"/>
            </a:endParaRPr>
          </a:p>
        </p:txBody>
      </p:sp>
      <p:pic>
        <p:nvPicPr>
          <p:cNvPr id="4" name="object 4"/>
          <p:cNvPicPr/>
          <p:nvPr/>
        </p:nvPicPr>
        <p:blipFill>
          <a:blip r:embed="rId2" cstate="print"/>
          <a:stretch>
            <a:fillRect/>
          </a:stretch>
        </p:blipFill>
        <p:spPr>
          <a:xfrm>
            <a:off x="639063" y="1316182"/>
            <a:ext cx="3396996" cy="5010912"/>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614"/>
              </a:lnSpc>
            </a:pPr>
            <a:fld id="{81D60167-4931-47E6-BA6A-407CBD079E47}" type="slidenum">
              <a:rPr spc="-5" dirty="0"/>
              <a:t>18</a:t>
            </a:fld>
            <a:endParaRPr spc="-5" dirty="0"/>
          </a:p>
        </p:txBody>
      </p:sp>
      <p:pic>
        <p:nvPicPr>
          <p:cNvPr id="7" name="Picture 6"/>
          <p:cNvPicPr>
            <a:picLocks noChangeAspect="1"/>
          </p:cNvPicPr>
          <p:nvPr/>
        </p:nvPicPr>
        <p:blipFill>
          <a:blip r:embed="rId3"/>
          <a:stretch>
            <a:fillRect/>
          </a:stretch>
        </p:blipFill>
        <p:spPr>
          <a:xfrm>
            <a:off x="5523750" y="1095525"/>
            <a:ext cx="5533390" cy="5231569"/>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90600" y="533400"/>
            <a:ext cx="10744200" cy="5122941"/>
          </a:xfrm>
          <a:prstGeom prst="rect">
            <a:avLst/>
          </a:prstGeom>
        </p:spPr>
        <p:txBody>
          <a:bodyPr wrap="square">
            <a:spAutoFit/>
          </a:bodyPr>
          <a:lstStyle/>
          <a:p>
            <a:pPr marL="457200" indent="-457200">
              <a:lnSpc>
                <a:spcPct val="150000"/>
              </a:lnSpc>
              <a:buFont typeface="+mj-lt"/>
              <a:buAutoNum type="arabicPeriod"/>
            </a:pPr>
            <a:endParaRPr lang="en-US" sz="2000" b="0" i="0" u="none" strike="noStrike" baseline="0" dirty="0" smtClean="0">
              <a:solidFill>
                <a:srgbClr val="000000"/>
              </a:solidFill>
            </a:endParaRPr>
          </a:p>
          <a:p>
            <a:pPr marL="457200" indent="-457200">
              <a:lnSpc>
                <a:spcPct val="150000"/>
              </a:lnSpc>
              <a:buFont typeface="+mj-lt"/>
              <a:buAutoNum type="arabicPeriod"/>
            </a:pPr>
            <a:r>
              <a:rPr lang="en-GB" sz="2000" b="0" i="0" u="none" strike="noStrike" baseline="0" dirty="0" smtClean="0">
                <a:solidFill>
                  <a:srgbClr val="000000"/>
                </a:solidFill>
              </a:rPr>
              <a:t>Actuator </a:t>
            </a:r>
            <a:r>
              <a:rPr lang="en-GB" sz="2000" dirty="0">
                <a:solidFill>
                  <a:srgbClr val="000000"/>
                </a:solidFill>
              </a:rPr>
              <a:t>lever - used to manually trip and reset the circuit breaker. Also indicates the status of the circuit breaker (On or Off/tripped). </a:t>
            </a:r>
          </a:p>
          <a:p>
            <a:pPr marL="457200" indent="-457200">
              <a:lnSpc>
                <a:spcPct val="150000"/>
              </a:lnSpc>
              <a:buFont typeface="+mj-lt"/>
              <a:buAutoNum type="arabicPeriod"/>
            </a:pPr>
            <a:r>
              <a:rPr lang="en-GB" sz="2000" dirty="0" smtClean="0">
                <a:solidFill>
                  <a:srgbClr val="000000"/>
                </a:solidFill>
              </a:rPr>
              <a:t>Actuator </a:t>
            </a:r>
            <a:r>
              <a:rPr lang="en-GB" sz="2000" dirty="0">
                <a:solidFill>
                  <a:srgbClr val="000000"/>
                </a:solidFill>
              </a:rPr>
              <a:t>mechanism - forces the contacts together or apart. </a:t>
            </a:r>
          </a:p>
          <a:p>
            <a:pPr marL="457200" indent="-457200">
              <a:lnSpc>
                <a:spcPct val="150000"/>
              </a:lnSpc>
              <a:buFont typeface="+mj-lt"/>
              <a:buAutoNum type="arabicPeriod"/>
            </a:pPr>
            <a:r>
              <a:rPr lang="en-GB" sz="2000" dirty="0" smtClean="0">
                <a:solidFill>
                  <a:srgbClr val="000000"/>
                </a:solidFill>
              </a:rPr>
              <a:t>Contacts </a:t>
            </a:r>
            <a:r>
              <a:rPr lang="en-GB" sz="2000" dirty="0">
                <a:solidFill>
                  <a:srgbClr val="000000"/>
                </a:solidFill>
              </a:rPr>
              <a:t>- allow current when touching and break the current when moved apart. </a:t>
            </a:r>
          </a:p>
          <a:p>
            <a:pPr marL="457200" indent="-457200">
              <a:lnSpc>
                <a:spcPct val="150000"/>
              </a:lnSpc>
              <a:buFont typeface="+mj-lt"/>
              <a:buAutoNum type="arabicPeriod"/>
            </a:pPr>
            <a:r>
              <a:rPr lang="en-US" sz="2000" dirty="0" smtClean="0">
                <a:solidFill>
                  <a:srgbClr val="000000"/>
                </a:solidFill>
              </a:rPr>
              <a:t>Terminals </a:t>
            </a:r>
            <a:endParaRPr lang="en-US" sz="2000" dirty="0">
              <a:solidFill>
                <a:srgbClr val="000000"/>
              </a:solidFill>
            </a:endParaRPr>
          </a:p>
          <a:p>
            <a:pPr marL="457200" indent="-457200">
              <a:lnSpc>
                <a:spcPct val="150000"/>
              </a:lnSpc>
              <a:buFont typeface="+mj-lt"/>
              <a:buAutoNum type="arabicPeriod"/>
            </a:pPr>
            <a:r>
              <a:rPr lang="en-GB" sz="2000" dirty="0" smtClean="0">
                <a:solidFill>
                  <a:srgbClr val="000000"/>
                </a:solidFill>
              </a:rPr>
              <a:t>Bimetallic </a:t>
            </a:r>
            <a:r>
              <a:rPr lang="en-GB" sz="2000" dirty="0">
                <a:solidFill>
                  <a:srgbClr val="000000"/>
                </a:solidFill>
              </a:rPr>
              <a:t>strip - separates contacts in response to smaller, longer-term overcurrent </a:t>
            </a:r>
          </a:p>
          <a:p>
            <a:pPr marL="457200" indent="-457200">
              <a:lnSpc>
                <a:spcPct val="150000"/>
              </a:lnSpc>
              <a:buFont typeface="+mj-lt"/>
              <a:buAutoNum type="arabicPeriod"/>
            </a:pPr>
            <a:r>
              <a:rPr lang="en-GB" sz="2000" dirty="0" smtClean="0">
                <a:solidFill>
                  <a:srgbClr val="000000"/>
                </a:solidFill>
              </a:rPr>
              <a:t>Calibration </a:t>
            </a:r>
            <a:r>
              <a:rPr lang="en-GB" sz="2000" dirty="0">
                <a:solidFill>
                  <a:srgbClr val="000000"/>
                </a:solidFill>
              </a:rPr>
              <a:t>screw - allows the manufacturer to precisely adjust the trip current of the device after assembly. </a:t>
            </a:r>
          </a:p>
          <a:p>
            <a:pPr marL="457200" indent="-457200">
              <a:lnSpc>
                <a:spcPct val="150000"/>
              </a:lnSpc>
              <a:buFont typeface="+mj-lt"/>
              <a:buAutoNum type="arabicPeriod"/>
            </a:pPr>
            <a:r>
              <a:rPr lang="en-GB" sz="2000" dirty="0" smtClean="0">
                <a:solidFill>
                  <a:srgbClr val="000000"/>
                </a:solidFill>
              </a:rPr>
              <a:t>Solenoid </a:t>
            </a:r>
            <a:r>
              <a:rPr lang="en-GB" sz="2000" dirty="0">
                <a:solidFill>
                  <a:srgbClr val="000000"/>
                </a:solidFill>
              </a:rPr>
              <a:t>- separates contacts rapidly in response to high overcurrent </a:t>
            </a:r>
          </a:p>
          <a:p>
            <a:pPr marL="457200" indent="-457200">
              <a:lnSpc>
                <a:spcPct val="150000"/>
              </a:lnSpc>
              <a:buFont typeface="+mj-lt"/>
              <a:buAutoNum type="arabicPeriod"/>
            </a:pPr>
            <a:r>
              <a:rPr lang="en-US" sz="2000" dirty="0" smtClean="0">
                <a:solidFill>
                  <a:srgbClr val="000000"/>
                </a:solidFill>
              </a:rPr>
              <a:t>Arc </a:t>
            </a:r>
            <a:r>
              <a:rPr lang="en-US" sz="2000" dirty="0">
                <a:solidFill>
                  <a:srgbClr val="000000"/>
                </a:solidFill>
              </a:rPr>
              <a:t>divider/extinguisher </a:t>
            </a:r>
          </a:p>
        </p:txBody>
      </p:sp>
    </p:spTree>
    <p:extLst>
      <p:ext uri="{BB962C8B-B14F-4D97-AF65-F5344CB8AC3E}">
        <p14:creationId xmlns:p14="http://schemas.microsoft.com/office/powerpoint/2010/main" val="12060463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5800" y="1447800"/>
            <a:ext cx="10820400" cy="4708981"/>
          </a:xfrm>
          <a:prstGeom prst="rect">
            <a:avLst/>
          </a:prstGeom>
        </p:spPr>
        <p:txBody>
          <a:bodyPr wrap="square">
            <a:spAutoFit/>
          </a:bodyPr>
          <a:lstStyle/>
          <a:p>
            <a:pPr algn="just">
              <a:lnSpc>
                <a:spcPct val="150000"/>
              </a:lnSpc>
            </a:pPr>
            <a:r>
              <a:rPr lang="en-US" sz="2000" b="1" dirty="0" smtClean="0">
                <a:solidFill>
                  <a:srgbClr val="C00000"/>
                </a:solidFill>
              </a:rPr>
              <a:t>Power transmission and distribution: </a:t>
            </a:r>
            <a:r>
              <a:rPr lang="en-US" sz="2000" dirty="0" smtClean="0">
                <a:solidFill>
                  <a:srgbClr val="C00000"/>
                </a:solidFill>
              </a:rPr>
              <a:t>Concept of power transmission and power distribution. Low</a:t>
            </a:r>
          </a:p>
          <a:p>
            <a:pPr algn="just">
              <a:lnSpc>
                <a:spcPct val="150000"/>
              </a:lnSpc>
            </a:pPr>
            <a:r>
              <a:rPr lang="en-US" sz="2000" dirty="0" smtClean="0">
                <a:solidFill>
                  <a:srgbClr val="C00000"/>
                </a:solidFill>
              </a:rPr>
              <a:t>voltage distribution system (400 V and 230 V) for domestic, commercial and small scale industry</a:t>
            </a:r>
          </a:p>
          <a:p>
            <a:pPr algn="just">
              <a:lnSpc>
                <a:spcPct val="150000"/>
              </a:lnSpc>
            </a:pPr>
            <a:r>
              <a:rPr lang="en-US" sz="2000" dirty="0" smtClean="0">
                <a:solidFill>
                  <a:srgbClr val="C00000"/>
                </a:solidFill>
              </a:rPr>
              <a:t>through block diagrams only.</a:t>
            </a:r>
          </a:p>
          <a:p>
            <a:pPr algn="just">
              <a:lnSpc>
                <a:spcPct val="150000"/>
              </a:lnSpc>
            </a:pPr>
            <a:r>
              <a:rPr lang="en-US" sz="2000" b="1" dirty="0" smtClean="0">
                <a:solidFill>
                  <a:srgbClr val="C00000"/>
                </a:solidFill>
              </a:rPr>
              <a:t>Electricity bill:</a:t>
            </a:r>
            <a:r>
              <a:rPr lang="en-US" sz="2000" dirty="0" smtClean="0">
                <a:solidFill>
                  <a:srgbClr val="C00000"/>
                </a:solidFill>
              </a:rPr>
              <a:t> Power rating of household appliances including air conditioners, PCs, laptop, printer</a:t>
            </a:r>
          </a:p>
          <a:p>
            <a:pPr algn="just">
              <a:lnSpc>
                <a:spcPct val="150000"/>
              </a:lnSpc>
            </a:pPr>
            <a:r>
              <a:rPr lang="en-US" sz="2000" dirty="0" smtClean="0">
                <a:solidFill>
                  <a:srgbClr val="C00000"/>
                </a:solidFill>
              </a:rPr>
              <a:t>etc. Definition of “unit” used for consumption of electrical energy, two - part electricity tariff,</a:t>
            </a:r>
          </a:p>
          <a:p>
            <a:pPr algn="just">
              <a:lnSpc>
                <a:spcPct val="150000"/>
              </a:lnSpc>
            </a:pPr>
            <a:r>
              <a:rPr lang="en-US" sz="2000" dirty="0" smtClean="0">
                <a:solidFill>
                  <a:srgbClr val="C00000"/>
                </a:solidFill>
              </a:rPr>
              <a:t>calculation of electricity bill for domestic consumers.</a:t>
            </a:r>
          </a:p>
          <a:p>
            <a:pPr algn="just">
              <a:lnSpc>
                <a:spcPct val="150000"/>
              </a:lnSpc>
            </a:pPr>
            <a:r>
              <a:rPr lang="en-US" sz="2000" b="1" dirty="0" smtClean="0">
                <a:solidFill>
                  <a:srgbClr val="C00000"/>
                </a:solidFill>
              </a:rPr>
              <a:t>Equipment Safety measures: </a:t>
            </a:r>
            <a:r>
              <a:rPr lang="en-US" sz="2000" dirty="0" smtClean="0">
                <a:solidFill>
                  <a:srgbClr val="C00000"/>
                </a:solidFill>
              </a:rPr>
              <a:t>Working principle of Fuse and Miniature circuit breaker (MCB),</a:t>
            </a:r>
          </a:p>
          <a:p>
            <a:pPr algn="just">
              <a:lnSpc>
                <a:spcPct val="150000"/>
              </a:lnSpc>
            </a:pPr>
            <a:r>
              <a:rPr lang="en-US" sz="2000" dirty="0" smtClean="0">
                <a:solidFill>
                  <a:srgbClr val="C00000"/>
                </a:solidFill>
              </a:rPr>
              <a:t>merits and demerits.</a:t>
            </a:r>
          </a:p>
          <a:p>
            <a:pPr algn="just">
              <a:lnSpc>
                <a:spcPct val="150000"/>
              </a:lnSpc>
            </a:pPr>
            <a:r>
              <a:rPr lang="en-US" sz="2000" b="1" dirty="0" smtClean="0">
                <a:solidFill>
                  <a:srgbClr val="C00000"/>
                </a:solidFill>
              </a:rPr>
              <a:t>Personal safety measures: </a:t>
            </a:r>
            <a:r>
              <a:rPr lang="en-US" sz="2000" dirty="0" smtClean="0">
                <a:solidFill>
                  <a:srgbClr val="C00000"/>
                </a:solidFill>
              </a:rPr>
              <a:t>Electric Shock, </a:t>
            </a:r>
            <a:r>
              <a:rPr lang="en-US" sz="2000" dirty="0" err="1" smtClean="0">
                <a:solidFill>
                  <a:srgbClr val="C00000"/>
                </a:solidFill>
              </a:rPr>
              <a:t>Earthing</a:t>
            </a:r>
            <a:r>
              <a:rPr lang="en-US" sz="2000" dirty="0" smtClean="0">
                <a:solidFill>
                  <a:srgbClr val="C00000"/>
                </a:solidFill>
              </a:rPr>
              <a:t> and its types, Safety Precautions to avoid shock</a:t>
            </a:r>
          </a:p>
          <a:p>
            <a:pPr algn="just">
              <a:lnSpc>
                <a:spcPct val="150000"/>
              </a:lnSpc>
            </a:pPr>
            <a:r>
              <a:rPr lang="en-US" sz="2000" dirty="0" smtClean="0">
                <a:solidFill>
                  <a:srgbClr val="C00000"/>
                </a:solidFill>
              </a:rPr>
              <a:t>and Residual Current Circuit Breaker (RCCB).</a:t>
            </a:r>
            <a:endParaRPr lang="en-US" sz="2000" dirty="0">
              <a:solidFill>
                <a:srgbClr val="C00000"/>
              </a:solidFill>
            </a:endParaRPr>
          </a:p>
        </p:txBody>
      </p:sp>
      <p:sp>
        <p:nvSpPr>
          <p:cNvPr id="3" name="object 2"/>
          <p:cNvSpPr txBox="1">
            <a:spLocks/>
          </p:cNvSpPr>
          <p:nvPr/>
        </p:nvSpPr>
        <p:spPr>
          <a:xfrm>
            <a:off x="2191892" y="896188"/>
            <a:ext cx="7815580" cy="640560"/>
          </a:xfrm>
          <a:prstGeom prst="rect">
            <a:avLst/>
          </a:prstGeom>
        </p:spPr>
        <p:txBody>
          <a:bodyPr vert="horz" wrap="square" lIns="0" tIns="12065" rIns="0" bIns="0" rtlCol="0">
            <a:spAutoFit/>
          </a:bodyPr>
          <a:lstStyle>
            <a:lvl1pPr>
              <a:defRPr>
                <a:latin typeface="+mj-lt"/>
                <a:ea typeface="+mj-ea"/>
                <a:cs typeface="+mj-cs"/>
              </a:defRPr>
            </a:lvl1pPr>
          </a:lstStyle>
          <a:p>
            <a:pPr algn="ctr">
              <a:lnSpc>
                <a:spcPts val="4905"/>
              </a:lnSpc>
              <a:spcBef>
                <a:spcPts val="95"/>
              </a:spcBef>
            </a:pPr>
            <a:r>
              <a:rPr lang="en-GB" sz="4300" b="1" kern="0" spc="-35" dirty="0" smtClean="0">
                <a:solidFill>
                  <a:srgbClr val="00B050"/>
                </a:solidFill>
              </a:rPr>
              <a:t>Contents-Unit Objectives</a:t>
            </a:r>
            <a:endParaRPr lang="en-GB" sz="4300" b="1" kern="0" dirty="0">
              <a:solidFill>
                <a:srgbClr val="00B050"/>
              </a:solidFill>
            </a:endParaRPr>
          </a:p>
        </p:txBody>
      </p:sp>
    </p:spTree>
    <p:extLst>
      <p:ext uri="{BB962C8B-B14F-4D97-AF65-F5344CB8AC3E}">
        <p14:creationId xmlns:p14="http://schemas.microsoft.com/office/powerpoint/2010/main" val="34016906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37561" y="642366"/>
            <a:ext cx="6351270" cy="452120"/>
          </a:xfrm>
          <a:prstGeom prst="rect">
            <a:avLst/>
          </a:prstGeom>
        </p:spPr>
        <p:txBody>
          <a:bodyPr vert="horz" wrap="square" lIns="0" tIns="12065" rIns="0" bIns="0" rtlCol="0">
            <a:spAutoFit/>
          </a:bodyPr>
          <a:lstStyle/>
          <a:p>
            <a:pPr marL="12700">
              <a:lnSpc>
                <a:spcPct val="100000"/>
              </a:lnSpc>
              <a:spcBef>
                <a:spcPts val="95"/>
              </a:spcBef>
            </a:pPr>
            <a:r>
              <a:rPr sz="2800" spc="-20" dirty="0">
                <a:solidFill>
                  <a:srgbClr val="0F13C0"/>
                </a:solidFill>
                <a:latin typeface="Calibri"/>
                <a:cs typeface="Calibri"/>
              </a:rPr>
              <a:t>Difference</a:t>
            </a:r>
            <a:r>
              <a:rPr sz="2800" spc="25" dirty="0">
                <a:solidFill>
                  <a:srgbClr val="0F13C0"/>
                </a:solidFill>
                <a:latin typeface="Calibri"/>
                <a:cs typeface="Calibri"/>
              </a:rPr>
              <a:t> </a:t>
            </a:r>
            <a:r>
              <a:rPr sz="2800" spc="-10" dirty="0">
                <a:solidFill>
                  <a:srgbClr val="0F13C0"/>
                </a:solidFill>
                <a:latin typeface="Calibri"/>
                <a:cs typeface="Calibri"/>
              </a:rPr>
              <a:t>between</a:t>
            </a:r>
            <a:r>
              <a:rPr sz="2800" spc="5" dirty="0">
                <a:solidFill>
                  <a:srgbClr val="0F13C0"/>
                </a:solidFill>
                <a:latin typeface="Calibri"/>
                <a:cs typeface="Calibri"/>
              </a:rPr>
              <a:t> </a:t>
            </a:r>
            <a:r>
              <a:rPr sz="2800" spc="-10" dirty="0">
                <a:solidFill>
                  <a:srgbClr val="0F13C0"/>
                </a:solidFill>
                <a:latin typeface="Calibri"/>
                <a:cs typeface="Calibri"/>
              </a:rPr>
              <a:t>fuse</a:t>
            </a:r>
            <a:r>
              <a:rPr sz="2800" spc="15" dirty="0">
                <a:solidFill>
                  <a:srgbClr val="0F13C0"/>
                </a:solidFill>
                <a:latin typeface="Calibri"/>
                <a:cs typeface="Calibri"/>
              </a:rPr>
              <a:t> </a:t>
            </a:r>
            <a:r>
              <a:rPr sz="2800" spc="-5" dirty="0">
                <a:solidFill>
                  <a:srgbClr val="0F13C0"/>
                </a:solidFill>
                <a:latin typeface="Calibri"/>
                <a:cs typeface="Calibri"/>
              </a:rPr>
              <a:t>and</a:t>
            </a:r>
            <a:r>
              <a:rPr sz="2800" spc="15" dirty="0">
                <a:solidFill>
                  <a:srgbClr val="0F13C0"/>
                </a:solidFill>
                <a:latin typeface="Calibri"/>
                <a:cs typeface="Calibri"/>
              </a:rPr>
              <a:t> </a:t>
            </a:r>
            <a:r>
              <a:rPr sz="2800" spc="-10" dirty="0">
                <a:solidFill>
                  <a:srgbClr val="0F13C0"/>
                </a:solidFill>
                <a:latin typeface="Calibri"/>
                <a:cs typeface="Calibri"/>
              </a:rPr>
              <a:t>circuit</a:t>
            </a:r>
            <a:r>
              <a:rPr sz="2800" spc="30" dirty="0">
                <a:solidFill>
                  <a:srgbClr val="0F13C0"/>
                </a:solidFill>
                <a:latin typeface="Calibri"/>
                <a:cs typeface="Calibri"/>
              </a:rPr>
              <a:t> </a:t>
            </a:r>
            <a:r>
              <a:rPr sz="2800" spc="-20" dirty="0">
                <a:solidFill>
                  <a:srgbClr val="0F13C0"/>
                </a:solidFill>
                <a:latin typeface="Calibri"/>
                <a:cs typeface="Calibri"/>
              </a:rPr>
              <a:t>breaker</a:t>
            </a:r>
            <a:endParaRPr sz="2800">
              <a:latin typeface="Calibri"/>
              <a:cs typeface="Calibri"/>
            </a:endParaRPr>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614"/>
              </a:lnSpc>
            </a:pPr>
            <a:r>
              <a:rPr spc="-10" dirty="0"/>
              <a:t>06-12-2021</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14"/>
              </a:lnSpc>
            </a:pPr>
            <a:fld id="{81D60167-4931-47E6-BA6A-407CBD079E47}" type="slidenum">
              <a:rPr spc="-5" dirty="0"/>
              <a:t>20</a:t>
            </a:fld>
            <a:endParaRPr spc="-5" dirty="0"/>
          </a:p>
        </p:txBody>
      </p:sp>
      <p:sp>
        <p:nvSpPr>
          <p:cNvPr id="3" name="object 3"/>
          <p:cNvSpPr txBox="1"/>
          <p:nvPr/>
        </p:nvSpPr>
        <p:spPr>
          <a:xfrm>
            <a:off x="916939" y="1407413"/>
            <a:ext cx="10931525" cy="4701540"/>
          </a:xfrm>
          <a:prstGeom prst="rect">
            <a:avLst/>
          </a:prstGeom>
        </p:spPr>
        <p:txBody>
          <a:bodyPr vert="horz" wrap="square" lIns="0" tIns="635" rIns="0" bIns="0" rtlCol="0">
            <a:spAutoFit/>
          </a:bodyPr>
          <a:lstStyle/>
          <a:p>
            <a:pPr marL="355600" marR="5080" indent="-343535">
              <a:lnSpc>
                <a:spcPct val="104700"/>
              </a:lnSpc>
              <a:spcBef>
                <a:spcPts val="5"/>
              </a:spcBef>
              <a:buClr>
                <a:srgbClr val="663300"/>
              </a:buClr>
              <a:buSzPct val="94117"/>
              <a:buFont typeface="Wingdings"/>
              <a:buChar char=""/>
              <a:tabLst>
                <a:tab pos="355600" algn="l"/>
                <a:tab pos="356235" algn="l"/>
              </a:tabLst>
            </a:pPr>
            <a:r>
              <a:rPr sz="1700" dirty="0">
                <a:solidFill>
                  <a:srgbClr val="212121"/>
                </a:solidFill>
                <a:latin typeface="Times New Roman"/>
                <a:cs typeface="Times New Roman"/>
              </a:rPr>
              <a:t>Fuse</a:t>
            </a:r>
            <a:r>
              <a:rPr sz="1700" spc="110" dirty="0">
                <a:solidFill>
                  <a:srgbClr val="212121"/>
                </a:solidFill>
                <a:latin typeface="Times New Roman"/>
                <a:cs typeface="Times New Roman"/>
              </a:rPr>
              <a:t> </a:t>
            </a:r>
            <a:r>
              <a:rPr sz="1700" spc="-5" dirty="0">
                <a:solidFill>
                  <a:srgbClr val="212121"/>
                </a:solidFill>
                <a:latin typeface="Times New Roman"/>
                <a:cs typeface="Times New Roman"/>
              </a:rPr>
              <a:t>works</a:t>
            </a:r>
            <a:r>
              <a:rPr sz="1700" spc="105" dirty="0">
                <a:solidFill>
                  <a:srgbClr val="212121"/>
                </a:solidFill>
                <a:latin typeface="Times New Roman"/>
                <a:cs typeface="Times New Roman"/>
              </a:rPr>
              <a:t> </a:t>
            </a:r>
            <a:r>
              <a:rPr sz="1700" dirty="0">
                <a:solidFill>
                  <a:srgbClr val="212121"/>
                </a:solidFill>
                <a:latin typeface="Times New Roman"/>
                <a:cs typeface="Times New Roman"/>
              </a:rPr>
              <a:t>on</a:t>
            </a:r>
            <a:r>
              <a:rPr sz="1700" spc="110" dirty="0">
                <a:solidFill>
                  <a:srgbClr val="212121"/>
                </a:solidFill>
                <a:latin typeface="Times New Roman"/>
                <a:cs typeface="Times New Roman"/>
              </a:rPr>
              <a:t> </a:t>
            </a:r>
            <a:r>
              <a:rPr sz="1700" spc="-5" dirty="0">
                <a:solidFill>
                  <a:srgbClr val="212121"/>
                </a:solidFill>
                <a:latin typeface="Times New Roman"/>
                <a:cs typeface="Times New Roman"/>
              </a:rPr>
              <a:t>the</a:t>
            </a:r>
            <a:r>
              <a:rPr sz="1700" spc="114" dirty="0">
                <a:solidFill>
                  <a:srgbClr val="212121"/>
                </a:solidFill>
                <a:latin typeface="Times New Roman"/>
                <a:cs typeface="Times New Roman"/>
              </a:rPr>
              <a:t> </a:t>
            </a:r>
            <a:r>
              <a:rPr sz="1700" spc="-5" dirty="0">
                <a:solidFill>
                  <a:srgbClr val="212121"/>
                </a:solidFill>
                <a:latin typeface="Times New Roman"/>
                <a:cs typeface="Times New Roman"/>
              </a:rPr>
              <a:t>principle</a:t>
            </a:r>
            <a:r>
              <a:rPr sz="1700" spc="114" dirty="0">
                <a:solidFill>
                  <a:srgbClr val="212121"/>
                </a:solidFill>
                <a:latin typeface="Times New Roman"/>
                <a:cs typeface="Times New Roman"/>
              </a:rPr>
              <a:t> </a:t>
            </a:r>
            <a:r>
              <a:rPr sz="1700" dirty="0">
                <a:solidFill>
                  <a:srgbClr val="212121"/>
                </a:solidFill>
                <a:latin typeface="Times New Roman"/>
                <a:cs typeface="Times New Roman"/>
              </a:rPr>
              <a:t>of</a:t>
            </a:r>
            <a:r>
              <a:rPr sz="1700" spc="95" dirty="0">
                <a:solidFill>
                  <a:srgbClr val="212121"/>
                </a:solidFill>
                <a:latin typeface="Times New Roman"/>
                <a:cs typeface="Times New Roman"/>
              </a:rPr>
              <a:t> </a:t>
            </a:r>
            <a:r>
              <a:rPr sz="1700" spc="-5" dirty="0">
                <a:solidFill>
                  <a:srgbClr val="212121"/>
                </a:solidFill>
                <a:latin typeface="Times New Roman"/>
                <a:cs typeface="Times New Roman"/>
              </a:rPr>
              <a:t>electrical</a:t>
            </a:r>
            <a:r>
              <a:rPr sz="1700" spc="110" dirty="0">
                <a:solidFill>
                  <a:srgbClr val="212121"/>
                </a:solidFill>
                <a:latin typeface="Times New Roman"/>
                <a:cs typeface="Times New Roman"/>
              </a:rPr>
              <a:t> </a:t>
            </a:r>
            <a:r>
              <a:rPr sz="1700" spc="-5" dirty="0">
                <a:solidFill>
                  <a:srgbClr val="212121"/>
                </a:solidFill>
                <a:latin typeface="Times New Roman"/>
                <a:cs typeface="Times New Roman"/>
              </a:rPr>
              <a:t>and</a:t>
            </a:r>
            <a:r>
              <a:rPr sz="1700" spc="110" dirty="0">
                <a:solidFill>
                  <a:srgbClr val="212121"/>
                </a:solidFill>
                <a:latin typeface="Times New Roman"/>
                <a:cs typeface="Times New Roman"/>
              </a:rPr>
              <a:t> </a:t>
            </a:r>
            <a:r>
              <a:rPr sz="1700" spc="-5" dirty="0">
                <a:solidFill>
                  <a:srgbClr val="212121"/>
                </a:solidFill>
                <a:latin typeface="Times New Roman"/>
                <a:cs typeface="Times New Roman"/>
              </a:rPr>
              <a:t>thermal</a:t>
            </a:r>
            <a:r>
              <a:rPr sz="1700" spc="105" dirty="0">
                <a:solidFill>
                  <a:srgbClr val="212121"/>
                </a:solidFill>
                <a:latin typeface="Times New Roman"/>
                <a:cs typeface="Times New Roman"/>
              </a:rPr>
              <a:t> </a:t>
            </a:r>
            <a:r>
              <a:rPr sz="1700" spc="-5" dirty="0">
                <a:solidFill>
                  <a:srgbClr val="212121"/>
                </a:solidFill>
                <a:latin typeface="Times New Roman"/>
                <a:cs typeface="Times New Roman"/>
              </a:rPr>
              <a:t>properties</a:t>
            </a:r>
            <a:r>
              <a:rPr sz="1700" spc="110" dirty="0">
                <a:solidFill>
                  <a:srgbClr val="212121"/>
                </a:solidFill>
                <a:latin typeface="Times New Roman"/>
                <a:cs typeface="Times New Roman"/>
              </a:rPr>
              <a:t> </a:t>
            </a:r>
            <a:r>
              <a:rPr sz="1700" dirty="0">
                <a:solidFill>
                  <a:srgbClr val="212121"/>
                </a:solidFill>
                <a:latin typeface="Times New Roman"/>
                <a:cs typeface="Times New Roman"/>
              </a:rPr>
              <a:t>of</a:t>
            </a:r>
            <a:r>
              <a:rPr sz="1700" spc="110" dirty="0">
                <a:solidFill>
                  <a:srgbClr val="212121"/>
                </a:solidFill>
                <a:latin typeface="Times New Roman"/>
                <a:cs typeface="Times New Roman"/>
              </a:rPr>
              <a:t> </a:t>
            </a:r>
            <a:r>
              <a:rPr sz="1700" dirty="0">
                <a:solidFill>
                  <a:srgbClr val="212121"/>
                </a:solidFill>
                <a:latin typeface="Times New Roman"/>
                <a:cs typeface="Times New Roman"/>
              </a:rPr>
              <a:t>the</a:t>
            </a:r>
            <a:r>
              <a:rPr sz="1700" spc="110" dirty="0">
                <a:solidFill>
                  <a:srgbClr val="212121"/>
                </a:solidFill>
                <a:latin typeface="Times New Roman"/>
                <a:cs typeface="Times New Roman"/>
              </a:rPr>
              <a:t> </a:t>
            </a:r>
            <a:r>
              <a:rPr sz="1700" spc="-5" dirty="0">
                <a:solidFill>
                  <a:srgbClr val="212121"/>
                </a:solidFill>
                <a:latin typeface="Times New Roman"/>
                <a:cs typeface="Times New Roman"/>
              </a:rPr>
              <a:t>conducting</a:t>
            </a:r>
            <a:r>
              <a:rPr sz="1700" spc="110" dirty="0">
                <a:solidFill>
                  <a:srgbClr val="212121"/>
                </a:solidFill>
                <a:latin typeface="Times New Roman"/>
                <a:cs typeface="Times New Roman"/>
              </a:rPr>
              <a:t> </a:t>
            </a:r>
            <a:r>
              <a:rPr sz="1700" spc="-5" dirty="0">
                <a:solidFill>
                  <a:srgbClr val="212121"/>
                </a:solidFill>
                <a:latin typeface="Times New Roman"/>
                <a:cs typeface="Times New Roman"/>
              </a:rPr>
              <a:t>materials</a:t>
            </a:r>
            <a:r>
              <a:rPr sz="1700" spc="95" dirty="0">
                <a:solidFill>
                  <a:srgbClr val="212121"/>
                </a:solidFill>
                <a:latin typeface="Times New Roman"/>
                <a:cs typeface="Times New Roman"/>
              </a:rPr>
              <a:t> </a:t>
            </a:r>
            <a:r>
              <a:rPr sz="1700" spc="-5" dirty="0">
                <a:solidFill>
                  <a:srgbClr val="212121"/>
                </a:solidFill>
                <a:latin typeface="Times New Roman"/>
                <a:cs typeface="Times New Roman"/>
              </a:rPr>
              <a:t>whereas</a:t>
            </a:r>
            <a:r>
              <a:rPr sz="1700" spc="114" dirty="0">
                <a:solidFill>
                  <a:srgbClr val="212121"/>
                </a:solidFill>
                <a:latin typeface="Times New Roman"/>
                <a:cs typeface="Times New Roman"/>
              </a:rPr>
              <a:t> </a:t>
            </a:r>
            <a:r>
              <a:rPr sz="1700" spc="-5" dirty="0">
                <a:solidFill>
                  <a:srgbClr val="212121"/>
                </a:solidFill>
                <a:latin typeface="Times New Roman"/>
                <a:cs typeface="Times New Roman"/>
              </a:rPr>
              <a:t>the</a:t>
            </a:r>
            <a:r>
              <a:rPr sz="1700" spc="110" dirty="0">
                <a:solidFill>
                  <a:srgbClr val="212121"/>
                </a:solidFill>
                <a:latin typeface="Times New Roman"/>
                <a:cs typeface="Times New Roman"/>
              </a:rPr>
              <a:t> </a:t>
            </a:r>
            <a:r>
              <a:rPr sz="1700" spc="-5" dirty="0">
                <a:solidFill>
                  <a:srgbClr val="212121"/>
                </a:solidFill>
                <a:latin typeface="Times New Roman"/>
                <a:cs typeface="Times New Roman"/>
              </a:rPr>
              <a:t>circuit</a:t>
            </a:r>
            <a:r>
              <a:rPr sz="1700" spc="105" dirty="0">
                <a:solidFill>
                  <a:srgbClr val="212121"/>
                </a:solidFill>
                <a:latin typeface="Times New Roman"/>
                <a:cs typeface="Times New Roman"/>
              </a:rPr>
              <a:t> </a:t>
            </a:r>
            <a:r>
              <a:rPr sz="1700" dirty="0">
                <a:solidFill>
                  <a:srgbClr val="212121"/>
                </a:solidFill>
                <a:latin typeface="Times New Roman"/>
                <a:cs typeface="Times New Roman"/>
              </a:rPr>
              <a:t>breakers </a:t>
            </a:r>
            <a:r>
              <a:rPr sz="1700" spc="-409" dirty="0">
                <a:solidFill>
                  <a:srgbClr val="212121"/>
                </a:solidFill>
                <a:latin typeface="Times New Roman"/>
                <a:cs typeface="Times New Roman"/>
              </a:rPr>
              <a:t> </a:t>
            </a:r>
            <a:r>
              <a:rPr sz="1700" dirty="0">
                <a:solidFill>
                  <a:srgbClr val="212121"/>
                </a:solidFill>
                <a:latin typeface="Times New Roman"/>
                <a:cs typeface="Times New Roman"/>
              </a:rPr>
              <a:t>work</a:t>
            </a:r>
            <a:r>
              <a:rPr sz="1700" spc="-20" dirty="0">
                <a:solidFill>
                  <a:srgbClr val="212121"/>
                </a:solidFill>
                <a:latin typeface="Times New Roman"/>
                <a:cs typeface="Times New Roman"/>
              </a:rPr>
              <a:t> </a:t>
            </a:r>
            <a:r>
              <a:rPr sz="1700" dirty="0">
                <a:solidFill>
                  <a:srgbClr val="212121"/>
                </a:solidFill>
                <a:latin typeface="Times New Roman"/>
                <a:cs typeface="Times New Roman"/>
              </a:rPr>
              <a:t>on</a:t>
            </a:r>
            <a:r>
              <a:rPr sz="1700" spc="-5" dirty="0">
                <a:solidFill>
                  <a:srgbClr val="212121"/>
                </a:solidFill>
                <a:latin typeface="Times New Roman"/>
                <a:cs typeface="Times New Roman"/>
              </a:rPr>
              <a:t> </a:t>
            </a:r>
            <a:r>
              <a:rPr sz="1700" dirty="0">
                <a:solidFill>
                  <a:srgbClr val="212121"/>
                </a:solidFill>
                <a:latin typeface="Times New Roman"/>
                <a:cs typeface="Times New Roman"/>
              </a:rPr>
              <a:t>the</a:t>
            </a:r>
            <a:r>
              <a:rPr sz="1700" spc="-10" dirty="0">
                <a:solidFill>
                  <a:srgbClr val="212121"/>
                </a:solidFill>
                <a:latin typeface="Times New Roman"/>
                <a:cs typeface="Times New Roman"/>
              </a:rPr>
              <a:t> </a:t>
            </a:r>
            <a:r>
              <a:rPr sz="1700" spc="-5" dirty="0">
                <a:solidFill>
                  <a:srgbClr val="212121"/>
                </a:solidFill>
                <a:latin typeface="Times New Roman"/>
                <a:cs typeface="Times New Roman"/>
              </a:rPr>
              <a:t>electromagnetism</a:t>
            </a:r>
            <a:r>
              <a:rPr sz="1700" dirty="0">
                <a:solidFill>
                  <a:srgbClr val="212121"/>
                </a:solidFill>
                <a:latin typeface="Times New Roman"/>
                <a:cs typeface="Times New Roman"/>
              </a:rPr>
              <a:t> </a:t>
            </a:r>
            <a:r>
              <a:rPr sz="1700" spc="-5" dirty="0">
                <a:solidFill>
                  <a:srgbClr val="212121"/>
                </a:solidFill>
                <a:latin typeface="Times New Roman"/>
                <a:cs typeface="Times New Roman"/>
              </a:rPr>
              <a:t>and switching principle.</a:t>
            </a:r>
            <a:endParaRPr sz="1700">
              <a:latin typeface="Times New Roman"/>
              <a:cs typeface="Times New Roman"/>
            </a:endParaRPr>
          </a:p>
          <a:p>
            <a:pPr marL="355600" indent="-343535">
              <a:lnSpc>
                <a:spcPct val="100000"/>
              </a:lnSpc>
              <a:spcBef>
                <a:spcPts val="1705"/>
              </a:spcBef>
              <a:buClr>
                <a:srgbClr val="663300"/>
              </a:buClr>
              <a:buSzPct val="94117"/>
              <a:buFont typeface="Wingdings"/>
              <a:buChar char=""/>
              <a:tabLst>
                <a:tab pos="355600" algn="l"/>
                <a:tab pos="356235" algn="l"/>
              </a:tabLst>
            </a:pPr>
            <a:r>
              <a:rPr sz="1700" dirty="0">
                <a:solidFill>
                  <a:srgbClr val="212121"/>
                </a:solidFill>
                <a:latin typeface="Times New Roman"/>
                <a:cs typeface="Times New Roman"/>
              </a:rPr>
              <a:t>The</a:t>
            </a:r>
            <a:r>
              <a:rPr sz="1700" spc="114" dirty="0">
                <a:solidFill>
                  <a:srgbClr val="212121"/>
                </a:solidFill>
                <a:latin typeface="Times New Roman"/>
                <a:cs typeface="Times New Roman"/>
              </a:rPr>
              <a:t> </a:t>
            </a:r>
            <a:r>
              <a:rPr sz="1700" spc="-5" dirty="0">
                <a:solidFill>
                  <a:srgbClr val="212121"/>
                </a:solidFill>
                <a:latin typeface="Times New Roman"/>
                <a:cs typeface="Times New Roman"/>
              </a:rPr>
              <a:t>fuse</a:t>
            </a:r>
            <a:r>
              <a:rPr sz="1700" spc="110" dirty="0">
                <a:solidFill>
                  <a:srgbClr val="212121"/>
                </a:solidFill>
                <a:latin typeface="Times New Roman"/>
                <a:cs typeface="Times New Roman"/>
              </a:rPr>
              <a:t> </a:t>
            </a:r>
            <a:r>
              <a:rPr sz="1700" spc="-5" dirty="0">
                <a:solidFill>
                  <a:srgbClr val="212121"/>
                </a:solidFill>
                <a:latin typeface="Times New Roman"/>
                <a:cs typeface="Times New Roman"/>
              </a:rPr>
              <a:t>provides</a:t>
            </a:r>
            <a:r>
              <a:rPr sz="1700" spc="125" dirty="0">
                <a:solidFill>
                  <a:srgbClr val="212121"/>
                </a:solidFill>
                <a:latin typeface="Times New Roman"/>
                <a:cs typeface="Times New Roman"/>
              </a:rPr>
              <a:t> </a:t>
            </a:r>
            <a:r>
              <a:rPr sz="1700" spc="-5" dirty="0">
                <a:solidFill>
                  <a:srgbClr val="212121"/>
                </a:solidFill>
                <a:latin typeface="Times New Roman"/>
                <a:cs typeface="Times New Roman"/>
              </a:rPr>
              <a:t>protection</a:t>
            </a:r>
            <a:r>
              <a:rPr sz="1700" spc="125" dirty="0">
                <a:solidFill>
                  <a:srgbClr val="212121"/>
                </a:solidFill>
                <a:latin typeface="Times New Roman"/>
                <a:cs typeface="Times New Roman"/>
              </a:rPr>
              <a:t> </a:t>
            </a:r>
            <a:r>
              <a:rPr sz="1700" spc="-5" dirty="0">
                <a:solidFill>
                  <a:srgbClr val="212121"/>
                </a:solidFill>
                <a:latin typeface="Times New Roman"/>
                <a:cs typeface="Times New Roman"/>
              </a:rPr>
              <a:t>against</a:t>
            </a:r>
            <a:r>
              <a:rPr sz="1700" spc="120" dirty="0">
                <a:solidFill>
                  <a:srgbClr val="212121"/>
                </a:solidFill>
                <a:latin typeface="Times New Roman"/>
                <a:cs typeface="Times New Roman"/>
              </a:rPr>
              <a:t> </a:t>
            </a:r>
            <a:r>
              <a:rPr sz="1700" spc="-5" dirty="0">
                <a:solidFill>
                  <a:srgbClr val="212121"/>
                </a:solidFill>
                <a:latin typeface="Times New Roman"/>
                <a:cs typeface="Times New Roman"/>
              </a:rPr>
              <a:t>only</a:t>
            </a:r>
            <a:r>
              <a:rPr sz="1700" spc="120" dirty="0">
                <a:solidFill>
                  <a:srgbClr val="212121"/>
                </a:solidFill>
                <a:latin typeface="Times New Roman"/>
                <a:cs typeface="Times New Roman"/>
              </a:rPr>
              <a:t> </a:t>
            </a:r>
            <a:r>
              <a:rPr sz="1700" spc="-5" dirty="0">
                <a:solidFill>
                  <a:srgbClr val="212121"/>
                </a:solidFill>
                <a:latin typeface="Times New Roman"/>
                <a:cs typeface="Times New Roman"/>
              </a:rPr>
              <a:t>power</a:t>
            </a:r>
            <a:r>
              <a:rPr sz="1700" spc="120" dirty="0">
                <a:solidFill>
                  <a:srgbClr val="212121"/>
                </a:solidFill>
                <a:latin typeface="Times New Roman"/>
                <a:cs typeface="Times New Roman"/>
              </a:rPr>
              <a:t> </a:t>
            </a:r>
            <a:r>
              <a:rPr sz="1700" spc="-5" dirty="0">
                <a:solidFill>
                  <a:srgbClr val="212121"/>
                </a:solidFill>
                <a:latin typeface="Times New Roman"/>
                <a:cs typeface="Times New Roman"/>
              </a:rPr>
              <a:t>overloads</a:t>
            </a:r>
            <a:r>
              <a:rPr sz="1700" spc="114" dirty="0">
                <a:solidFill>
                  <a:srgbClr val="212121"/>
                </a:solidFill>
                <a:latin typeface="Times New Roman"/>
                <a:cs typeface="Times New Roman"/>
              </a:rPr>
              <a:t> </a:t>
            </a:r>
            <a:r>
              <a:rPr sz="1700" spc="-5" dirty="0">
                <a:solidFill>
                  <a:srgbClr val="212121"/>
                </a:solidFill>
                <a:latin typeface="Times New Roman"/>
                <a:cs typeface="Times New Roman"/>
              </a:rPr>
              <a:t>whereas</a:t>
            </a:r>
            <a:r>
              <a:rPr sz="1700" spc="110" dirty="0">
                <a:solidFill>
                  <a:srgbClr val="212121"/>
                </a:solidFill>
                <a:latin typeface="Times New Roman"/>
                <a:cs typeface="Times New Roman"/>
              </a:rPr>
              <a:t> </a:t>
            </a:r>
            <a:r>
              <a:rPr sz="1700" dirty="0">
                <a:solidFill>
                  <a:srgbClr val="212121"/>
                </a:solidFill>
                <a:latin typeface="Times New Roman"/>
                <a:cs typeface="Times New Roman"/>
              </a:rPr>
              <a:t>a</a:t>
            </a:r>
            <a:r>
              <a:rPr sz="1700" spc="114" dirty="0">
                <a:solidFill>
                  <a:srgbClr val="212121"/>
                </a:solidFill>
                <a:latin typeface="Times New Roman"/>
                <a:cs typeface="Times New Roman"/>
              </a:rPr>
              <a:t> </a:t>
            </a:r>
            <a:r>
              <a:rPr sz="1700" spc="-5" dirty="0">
                <a:solidFill>
                  <a:srgbClr val="212121"/>
                </a:solidFill>
                <a:latin typeface="Times New Roman"/>
                <a:cs typeface="Times New Roman"/>
              </a:rPr>
              <a:t>circuit</a:t>
            </a:r>
            <a:r>
              <a:rPr sz="1700" spc="120" dirty="0">
                <a:solidFill>
                  <a:srgbClr val="212121"/>
                </a:solidFill>
                <a:latin typeface="Times New Roman"/>
                <a:cs typeface="Times New Roman"/>
              </a:rPr>
              <a:t> </a:t>
            </a:r>
            <a:r>
              <a:rPr sz="1700" spc="-5" dirty="0">
                <a:solidFill>
                  <a:srgbClr val="212121"/>
                </a:solidFill>
                <a:latin typeface="Times New Roman"/>
                <a:cs typeface="Times New Roman"/>
              </a:rPr>
              <a:t>breaker</a:t>
            </a:r>
            <a:r>
              <a:rPr sz="1700" spc="110" dirty="0">
                <a:solidFill>
                  <a:srgbClr val="212121"/>
                </a:solidFill>
                <a:latin typeface="Times New Roman"/>
                <a:cs typeface="Times New Roman"/>
              </a:rPr>
              <a:t> </a:t>
            </a:r>
            <a:r>
              <a:rPr sz="1700" dirty="0">
                <a:solidFill>
                  <a:srgbClr val="212121"/>
                </a:solidFill>
                <a:latin typeface="Times New Roman"/>
                <a:cs typeface="Times New Roman"/>
              </a:rPr>
              <a:t>provides</a:t>
            </a:r>
            <a:r>
              <a:rPr sz="1700" spc="125" dirty="0">
                <a:solidFill>
                  <a:srgbClr val="212121"/>
                </a:solidFill>
                <a:latin typeface="Times New Roman"/>
                <a:cs typeface="Times New Roman"/>
              </a:rPr>
              <a:t> </a:t>
            </a:r>
            <a:r>
              <a:rPr sz="1700" spc="-5" dirty="0">
                <a:solidFill>
                  <a:srgbClr val="212121"/>
                </a:solidFill>
                <a:latin typeface="Times New Roman"/>
                <a:cs typeface="Times New Roman"/>
              </a:rPr>
              <a:t>protection</a:t>
            </a:r>
            <a:r>
              <a:rPr sz="1700" spc="120" dirty="0">
                <a:solidFill>
                  <a:srgbClr val="212121"/>
                </a:solidFill>
                <a:latin typeface="Times New Roman"/>
                <a:cs typeface="Times New Roman"/>
              </a:rPr>
              <a:t> </a:t>
            </a:r>
            <a:r>
              <a:rPr sz="1700" dirty="0">
                <a:solidFill>
                  <a:srgbClr val="212121"/>
                </a:solidFill>
                <a:latin typeface="Times New Roman"/>
                <a:cs typeface="Times New Roman"/>
              </a:rPr>
              <a:t>for</a:t>
            </a:r>
            <a:r>
              <a:rPr sz="1700" spc="110" dirty="0">
                <a:solidFill>
                  <a:srgbClr val="212121"/>
                </a:solidFill>
                <a:latin typeface="Times New Roman"/>
                <a:cs typeface="Times New Roman"/>
              </a:rPr>
              <a:t> </a:t>
            </a:r>
            <a:r>
              <a:rPr sz="1700" spc="-5" dirty="0">
                <a:solidFill>
                  <a:srgbClr val="212121"/>
                </a:solidFill>
                <a:latin typeface="Times New Roman"/>
                <a:cs typeface="Times New Roman"/>
              </a:rPr>
              <a:t>both</a:t>
            </a:r>
            <a:r>
              <a:rPr sz="1700" spc="125" dirty="0">
                <a:solidFill>
                  <a:srgbClr val="212121"/>
                </a:solidFill>
                <a:latin typeface="Times New Roman"/>
                <a:cs typeface="Times New Roman"/>
              </a:rPr>
              <a:t> </a:t>
            </a:r>
            <a:r>
              <a:rPr sz="1700" spc="-5" dirty="0">
                <a:solidFill>
                  <a:srgbClr val="212121"/>
                </a:solidFill>
                <a:latin typeface="Times New Roman"/>
                <a:cs typeface="Times New Roman"/>
              </a:rPr>
              <a:t>power</a:t>
            </a:r>
            <a:endParaRPr sz="1700">
              <a:latin typeface="Times New Roman"/>
              <a:cs typeface="Times New Roman"/>
            </a:endParaRPr>
          </a:p>
          <a:p>
            <a:pPr marL="355600">
              <a:lnSpc>
                <a:spcPct val="100000"/>
              </a:lnSpc>
              <a:spcBef>
                <a:spcPts val="110"/>
              </a:spcBef>
            </a:pPr>
            <a:r>
              <a:rPr sz="1700" dirty="0">
                <a:solidFill>
                  <a:srgbClr val="212121"/>
                </a:solidFill>
                <a:latin typeface="Times New Roman"/>
                <a:cs typeface="Times New Roman"/>
              </a:rPr>
              <a:t>overload</a:t>
            </a:r>
            <a:r>
              <a:rPr sz="1700" spc="-35" dirty="0">
                <a:solidFill>
                  <a:srgbClr val="212121"/>
                </a:solidFill>
                <a:latin typeface="Times New Roman"/>
                <a:cs typeface="Times New Roman"/>
              </a:rPr>
              <a:t> </a:t>
            </a:r>
            <a:r>
              <a:rPr sz="1700" spc="-5" dirty="0">
                <a:solidFill>
                  <a:srgbClr val="212121"/>
                </a:solidFill>
                <a:latin typeface="Times New Roman"/>
                <a:cs typeface="Times New Roman"/>
              </a:rPr>
              <a:t>and</a:t>
            </a:r>
            <a:r>
              <a:rPr sz="1700" spc="-25" dirty="0">
                <a:solidFill>
                  <a:srgbClr val="212121"/>
                </a:solidFill>
                <a:latin typeface="Times New Roman"/>
                <a:cs typeface="Times New Roman"/>
              </a:rPr>
              <a:t> </a:t>
            </a:r>
            <a:r>
              <a:rPr sz="1700" dirty="0">
                <a:solidFill>
                  <a:srgbClr val="212121"/>
                </a:solidFill>
                <a:latin typeface="Times New Roman"/>
                <a:cs typeface="Times New Roman"/>
              </a:rPr>
              <a:t>short</a:t>
            </a:r>
            <a:r>
              <a:rPr sz="1700" spc="-20" dirty="0">
                <a:solidFill>
                  <a:srgbClr val="212121"/>
                </a:solidFill>
                <a:latin typeface="Times New Roman"/>
                <a:cs typeface="Times New Roman"/>
              </a:rPr>
              <a:t> </a:t>
            </a:r>
            <a:r>
              <a:rPr sz="1700" spc="-5" dirty="0">
                <a:solidFill>
                  <a:srgbClr val="212121"/>
                </a:solidFill>
                <a:latin typeface="Times New Roman"/>
                <a:cs typeface="Times New Roman"/>
              </a:rPr>
              <a:t>circuit.</a:t>
            </a:r>
            <a:endParaRPr sz="1700">
              <a:latin typeface="Times New Roman"/>
              <a:cs typeface="Times New Roman"/>
            </a:endParaRPr>
          </a:p>
          <a:p>
            <a:pPr marL="355600" indent="-343535">
              <a:lnSpc>
                <a:spcPct val="100000"/>
              </a:lnSpc>
              <a:spcBef>
                <a:spcPts val="1705"/>
              </a:spcBef>
              <a:buClr>
                <a:srgbClr val="663300"/>
              </a:buClr>
              <a:buSzPct val="94117"/>
              <a:buFont typeface="Wingdings"/>
              <a:buChar char=""/>
              <a:tabLst>
                <a:tab pos="355600" algn="l"/>
                <a:tab pos="356235" algn="l"/>
              </a:tabLst>
            </a:pPr>
            <a:r>
              <a:rPr sz="1700" dirty="0">
                <a:solidFill>
                  <a:srgbClr val="212121"/>
                </a:solidFill>
                <a:latin typeface="Times New Roman"/>
                <a:cs typeface="Times New Roman"/>
              </a:rPr>
              <a:t>Breaking</a:t>
            </a:r>
            <a:r>
              <a:rPr sz="1700" spc="-20" dirty="0">
                <a:solidFill>
                  <a:srgbClr val="212121"/>
                </a:solidFill>
                <a:latin typeface="Times New Roman"/>
                <a:cs typeface="Times New Roman"/>
              </a:rPr>
              <a:t> </a:t>
            </a:r>
            <a:r>
              <a:rPr sz="1700" dirty="0">
                <a:solidFill>
                  <a:srgbClr val="212121"/>
                </a:solidFill>
                <a:latin typeface="Times New Roman"/>
                <a:cs typeface="Times New Roman"/>
              </a:rPr>
              <a:t>the</a:t>
            </a:r>
            <a:r>
              <a:rPr sz="1700" spc="-10" dirty="0">
                <a:solidFill>
                  <a:srgbClr val="212121"/>
                </a:solidFill>
                <a:latin typeface="Times New Roman"/>
                <a:cs typeface="Times New Roman"/>
              </a:rPr>
              <a:t> </a:t>
            </a:r>
            <a:r>
              <a:rPr sz="1700" spc="-5" dirty="0">
                <a:solidFill>
                  <a:srgbClr val="212121"/>
                </a:solidFill>
                <a:latin typeface="Times New Roman"/>
                <a:cs typeface="Times New Roman"/>
              </a:rPr>
              <a:t>capacity</a:t>
            </a:r>
            <a:r>
              <a:rPr sz="1700" dirty="0">
                <a:solidFill>
                  <a:srgbClr val="212121"/>
                </a:solidFill>
                <a:latin typeface="Times New Roman"/>
                <a:cs typeface="Times New Roman"/>
              </a:rPr>
              <a:t> of</a:t>
            </a:r>
            <a:r>
              <a:rPr sz="1700" spc="-10" dirty="0">
                <a:solidFill>
                  <a:srgbClr val="212121"/>
                </a:solidFill>
                <a:latin typeface="Times New Roman"/>
                <a:cs typeface="Times New Roman"/>
              </a:rPr>
              <a:t> </a:t>
            </a:r>
            <a:r>
              <a:rPr sz="1700" dirty="0">
                <a:solidFill>
                  <a:srgbClr val="212121"/>
                </a:solidFill>
                <a:latin typeface="Times New Roman"/>
                <a:cs typeface="Times New Roman"/>
              </a:rPr>
              <a:t>the</a:t>
            </a:r>
            <a:r>
              <a:rPr sz="1700" spc="-5" dirty="0">
                <a:solidFill>
                  <a:srgbClr val="212121"/>
                </a:solidFill>
                <a:latin typeface="Times New Roman"/>
                <a:cs typeface="Times New Roman"/>
              </a:rPr>
              <a:t> fuse</a:t>
            </a:r>
            <a:r>
              <a:rPr sz="1700" dirty="0">
                <a:solidFill>
                  <a:srgbClr val="212121"/>
                </a:solidFill>
                <a:latin typeface="Times New Roman"/>
                <a:cs typeface="Times New Roman"/>
              </a:rPr>
              <a:t> </a:t>
            </a:r>
            <a:r>
              <a:rPr sz="1700" spc="-5" dirty="0">
                <a:solidFill>
                  <a:srgbClr val="212121"/>
                </a:solidFill>
                <a:latin typeface="Times New Roman"/>
                <a:cs typeface="Times New Roman"/>
              </a:rPr>
              <a:t>is</a:t>
            </a:r>
            <a:r>
              <a:rPr sz="1700" dirty="0">
                <a:solidFill>
                  <a:srgbClr val="212121"/>
                </a:solidFill>
                <a:latin typeface="Times New Roman"/>
                <a:cs typeface="Times New Roman"/>
              </a:rPr>
              <a:t> low</a:t>
            </a:r>
            <a:r>
              <a:rPr sz="1700" spc="5" dirty="0">
                <a:solidFill>
                  <a:srgbClr val="212121"/>
                </a:solidFill>
                <a:latin typeface="Times New Roman"/>
                <a:cs typeface="Times New Roman"/>
              </a:rPr>
              <a:t> </a:t>
            </a:r>
            <a:r>
              <a:rPr sz="1700" spc="-5" dirty="0">
                <a:solidFill>
                  <a:srgbClr val="212121"/>
                </a:solidFill>
                <a:latin typeface="Times New Roman"/>
                <a:cs typeface="Times New Roman"/>
              </a:rPr>
              <a:t>as</a:t>
            </a:r>
            <a:r>
              <a:rPr sz="1700" spc="-10" dirty="0">
                <a:solidFill>
                  <a:srgbClr val="212121"/>
                </a:solidFill>
                <a:latin typeface="Times New Roman"/>
                <a:cs typeface="Times New Roman"/>
              </a:rPr>
              <a:t> </a:t>
            </a:r>
            <a:r>
              <a:rPr sz="1700" dirty="0">
                <a:solidFill>
                  <a:srgbClr val="212121"/>
                </a:solidFill>
                <a:latin typeface="Times New Roman"/>
                <a:cs typeface="Times New Roman"/>
              </a:rPr>
              <a:t>compared</a:t>
            </a:r>
            <a:r>
              <a:rPr sz="1700" spc="-25" dirty="0">
                <a:solidFill>
                  <a:srgbClr val="212121"/>
                </a:solidFill>
                <a:latin typeface="Times New Roman"/>
                <a:cs typeface="Times New Roman"/>
              </a:rPr>
              <a:t> </a:t>
            </a:r>
            <a:r>
              <a:rPr sz="1700" spc="-5" dirty="0">
                <a:solidFill>
                  <a:srgbClr val="212121"/>
                </a:solidFill>
                <a:latin typeface="Times New Roman"/>
                <a:cs typeface="Times New Roman"/>
              </a:rPr>
              <a:t>to</a:t>
            </a:r>
            <a:r>
              <a:rPr sz="1700" spc="10" dirty="0">
                <a:solidFill>
                  <a:srgbClr val="212121"/>
                </a:solidFill>
                <a:latin typeface="Times New Roman"/>
                <a:cs typeface="Times New Roman"/>
              </a:rPr>
              <a:t> </a:t>
            </a:r>
            <a:r>
              <a:rPr sz="1700" dirty="0">
                <a:solidFill>
                  <a:srgbClr val="212121"/>
                </a:solidFill>
                <a:latin typeface="Times New Roman"/>
                <a:cs typeface="Times New Roman"/>
              </a:rPr>
              <a:t>that of</a:t>
            </a:r>
            <a:r>
              <a:rPr sz="1700" spc="-5" dirty="0">
                <a:solidFill>
                  <a:srgbClr val="212121"/>
                </a:solidFill>
                <a:latin typeface="Times New Roman"/>
                <a:cs typeface="Times New Roman"/>
              </a:rPr>
              <a:t> </a:t>
            </a:r>
            <a:r>
              <a:rPr sz="1700" dirty="0">
                <a:solidFill>
                  <a:srgbClr val="212121"/>
                </a:solidFill>
                <a:latin typeface="Times New Roman"/>
                <a:cs typeface="Times New Roman"/>
              </a:rPr>
              <a:t>a</a:t>
            </a:r>
            <a:r>
              <a:rPr sz="1700" spc="-10" dirty="0">
                <a:solidFill>
                  <a:srgbClr val="212121"/>
                </a:solidFill>
                <a:latin typeface="Times New Roman"/>
                <a:cs typeface="Times New Roman"/>
              </a:rPr>
              <a:t> </a:t>
            </a:r>
            <a:r>
              <a:rPr sz="1700" spc="-5" dirty="0">
                <a:solidFill>
                  <a:srgbClr val="212121"/>
                </a:solidFill>
                <a:latin typeface="Times New Roman"/>
                <a:cs typeface="Times New Roman"/>
              </a:rPr>
              <a:t>circuit</a:t>
            </a:r>
            <a:r>
              <a:rPr sz="1700" dirty="0">
                <a:solidFill>
                  <a:srgbClr val="212121"/>
                </a:solidFill>
                <a:latin typeface="Times New Roman"/>
                <a:cs typeface="Times New Roman"/>
              </a:rPr>
              <a:t> </a:t>
            </a:r>
            <a:r>
              <a:rPr sz="1700" spc="-15" dirty="0">
                <a:solidFill>
                  <a:srgbClr val="212121"/>
                </a:solidFill>
                <a:latin typeface="Times New Roman"/>
                <a:cs typeface="Times New Roman"/>
              </a:rPr>
              <a:t>breaker.</a:t>
            </a:r>
            <a:endParaRPr sz="1700">
              <a:latin typeface="Times New Roman"/>
              <a:cs typeface="Times New Roman"/>
            </a:endParaRPr>
          </a:p>
          <a:p>
            <a:pPr marL="355600" marR="6985" indent="-343535">
              <a:lnSpc>
                <a:spcPct val="105300"/>
              </a:lnSpc>
              <a:spcBef>
                <a:spcPts val="1585"/>
              </a:spcBef>
              <a:buClr>
                <a:srgbClr val="663300"/>
              </a:buClr>
              <a:buSzPct val="94117"/>
              <a:buFont typeface="Wingdings"/>
              <a:buChar char=""/>
              <a:tabLst>
                <a:tab pos="355600" algn="l"/>
                <a:tab pos="356235" algn="l"/>
              </a:tabLst>
            </a:pPr>
            <a:r>
              <a:rPr sz="1700" dirty="0">
                <a:solidFill>
                  <a:srgbClr val="212121"/>
                </a:solidFill>
                <a:latin typeface="Times New Roman"/>
                <a:cs typeface="Times New Roman"/>
              </a:rPr>
              <a:t>The</a:t>
            </a:r>
            <a:r>
              <a:rPr sz="1700" spc="100" dirty="0">
                <a:solidFill>
                  <a:srgbClr val="212121"/>
                </a:solidFill>
                <a:latin typeface="Times New Roman"/>
                <a:cs typeface="Times New Roman"/>
              </a:rPr>
              <a:t> </a:t>
            </a:r>
            <a:r>
              <a:rPr sz="1700" spc="-5" dirty="0">
                <a:solidFill>
                  <a:srgbClr val="212121"/>
                </a:solidFill>
                <a:latin typeface="Times New Roman"/>
                <a:cs typeface="Times New Roman"/>
              </a:rPr>
              <a:t>fuse</a:t>
            </a:r>
            <a:r>
              <a:rPr sz="1700" spc="95" dirty="0">
                <a:solidFill>
                  <a:srgbClr val="212121"/>
                </a:solidFill>
                <a:latin typeface="Times New Roman"/>
                <a:cs typeface="Times New Roman"/>
              </a:rPr>
              <a:t> </a:t>
            </a:r>
            <a:r>
              <a:rPr sz="1700" spc="-5" dirty="0">
                <a:solidFill>
                  <a:srgbClr val="212121"/>
                </a:solidFill>
                <a:latin typeface="Times New Roman"/>
                <a:cs typeface="Times New Roman"/>
              </a:rPr>
              <a:t>provides</a:t>
            </a:r>
            <a:r>
              <a:rPr sz="1700" spc="110" dirty="0">
                <a:solidFill>
                  <a:srgbClr val="212121"/>
                </a:solidFill>
                <a:latin typeface="Times New Roman"/>
                <a:cs typeface="Times New Roman"/>
              </a:rPr>
              <a:t> </a:t>
            </a:r>
            <a:r>
              <a:rPr sz="1700" spc="-5" dirty="0">
                <a:solidFill>
                  <a:srgbClr val="212121"/>
                </a:solidFill>
                <a:latin typeface="Times New Roman"/>
                <a:cs typeface="Times New Roman"/>
              </a:rPr>
              <a:t>both</a:t>
            </a:r>
            <a:r>
              <a:rPr sz="1700" spc="100" dirty="0">
                <a:solidFill>
                  <a:srgbClr val="212121"/>
                </a:solidFill>
                <a:latin typeface="Times New Roman"/>
                <a:cs typeface="Times New Roman"/>
              </a:rPr>
              <a:t> </a:t>
            </a:r>
            <a:r>
              <a:rPr sz="1700" spc="-5" dirty="0">
                <a:solidFill>
                  <a:srgbClr val="212121"/>
                </a:solidFill>
                <a:latin typeface="Times New Roman"/>
                <a:cs typeface="Times New Roman"/>
              </a:rPr>
              <a:t>detection</a:t>
            </a:r>
            <a:r>
              <a:rPr sz="1700" spc="100" dirty="0">
                <a:solidFill>
                  <a:srgbClr val="212121"/>
                </a:solidFill>
                <a:latin typeface="Times New Roman"/>
                <a:cs typeface="Times New Roman"/>
              </a:rPr>
              <a:t> </a:t>
            </a:r>
            <a:r>
              <a:rPr sz="1700" spc="-5" dirty="0">
                <a:solidFill>
                  <a:srgbClr val="212121"/>
                </a:solidFill>
                <a:latin typeface="Times New Roman"/>
                <a:cs typeface="Times New Roman"/>
              </a:rPr>
              <a:t>and</a:t>
            </a:r>
            <a:r>
              <a:rPr sz="1700" spc="114" dirty="0">
                <a:solidFill>
                  <a:srgbClr val="212121"/>
                </a:solidFill>
                <a:latin typeface="Times New Roman"/>
                <a:cs typeface="Times New Roman"/>
              </a:rPr>
              <a:t> </a:t>
            </a:r>
            <a:r>
              <a:rPr sz="1700" spc="-5" dirty="0">
                <a:solidFill>
                  <a:srgbClr val="212121"/>
                </a:solidFill>
                <a:latin typeface="Times New Roman"/>
                <a:cs typeface="Times New Roman"/>
              </a:rPr>
              <a:t>interruption</a:t>
            </a:r>
            <a:r>
              <a:rPr sz="1700" spc="95" dirty="0">
                <a:solidFill>
                  <a:srgbClr val="212121"/>
                </a:solidFill>
                <a:latin typeface="Times New Roman"/>
                <a:cs typeface="Times New Roman"/>
              </a:rPr>
              <a:t> </a:t>
            </a:r>
            <a:r>
              <a:rPr sz="1700" spc="-5" dirty="0">
                <a:solidFill>
                  <a:srgbClr val="212121"/>
                </a:solidFill>
                <a:latin typeface="Times New Roman"/>
                <a:cs typeface="Times New Roman"/>
              </a:rPr>
              <a:t>process.</a:t>
            </a:r>
            <a:r>
              <a:rPr sz="1700" spc="100" dirty="0">
                <a:solidFill>
                  <a:srgbClr val="212121"/>
                </a:solidFill>
                <a:latin typeface="Times New Roman"/>
                <a:cs typeface="Times New Roman"/>
              </a:rPr>
              <a:t> </a:t>
            </a:r>
            <a:r>
              <a:rPr sz="1700" spc="-5" dirty="0">
                <a:solidFill>
                  <a:srgbClr val="212121"/>
                </a:solidFill>
                <a:latin typeface="Times New Roman"/>
                <a:cs typeface="Times New Roman"/>
              </a:rPr>
              <a:t>Circuit</a:t>
            </a:r>
            <a:r>
              <a:rPr sz="1700" spc="105" dirty="0">
                <a:solidFill>
                  <a:srgbClr val="212121"/>
                </a:solidFill>
                <a:latin typeface="Times New Roman"/>
                <a:cs typeface="Times New Roman"/>
              </a:rPr>
              <a:t> </a:t>
            </a:r>
            <a:r>
              <a:rPr sz="1700" spc="-5" dirty="0">
                <a:solidFill>
                  <a:srgbClr val="212121"/>
                </a:solidFill>
                <a:latin typeface="Times New Roman"/>
                <a:cs typeface="Times New Roman"/>
              </a:rPr>
              <a:t>breaker</a:t>
            </a:r>
            <a:r>
              <a:rPr sz="1700" spc="80" dirty="0">
                <a:solidFill>
                  <a:srgbClr val="212121"/>
                </a:solidFill>
                <a:latin typeface="Times New Roman"/>
                <a:cs typeface="Times New Roman"/>
              </a:rPr>
              <a:t> </a:t>
            </a:r>
            <a:r>
              <a:rPr sz="1700" spc="-5" dirty="0">
                <a:solidFill>
                  <a:srgbClr val="212121"/>
                </a:solidFill>
                <a:latin typeface="Times New Roman"/>
                <a:cs typeface="Times New Roman"/>
              </a:rPr>
              <a:t>performs</a:t>
            </a:r>
            <a:r>
              <a:rPr sz="1700" spc="110" dirty="0">
                <a:solidFill>
                  <a:srgbClr val="212121"/>
                </a:solidFill>
                <a:latin typeface="Times New Roman"/>
                <a:cs typeface="Times New Roman"/>
              </a:rPr>
              <a:t> </a:t>
            </a:r>
            <a:r>
              <a:rPr sz="1700" dirty="0">
                <a:solidFill>
                  <a:srgbClr val="212121"/>
                </a:solidFill>
                <a:latin typeface="Times New Roman"/>
                <a:cs typeface="Times New Roman"/>
              </a:rPr>
              <a:t>the</a:t>
            </a:r>
            <a:r>
              <a:rPr sz="1700" spc="100" dirty="0">
                <a:solidFill>
                  <a:srgbClr val="212121"/>
                </a:solidFill>
                <a:latin typeface="Times New Roman"/>
                <a:cs typeface="Times New Roman"/>
              </a:rPr>
              <a:t> </a:t>
            </a:r>
            <a:r>
              <a:rPr sz="1700" spc="-5" dirty="0">
                <a:solidFill>
                  <a:srgbClr val="212121"/>
                </a:solidFill>
                <a:latin typeface="Times New Roman"/>
                <a:cs typeface="Times New Roman"/>
              </a:rPr>
              <a:t>only</a:t>
            </a:r>
            <a:r>
              <a:rPr sz="1700" spc="100" dirty="0">
                <a:solidFill>
                  <a:srgbClr val="212121"/>
                </a:solidFill>
                <a:latin typeface="Times New Roman"/>
                <a:cs typeface="Times New Roman"/>
              </a:rPr>
              <a:t> </a:t>
            </a:r>
            <a:r>
              <a:rPr sz="1700" spc="-5" dirty="0">
                <a:solidFill>
                  <a:srgbClr val="212121"/>
                </a:solidFill>
                <a:latin typeface="Times New Roman"/>
                <a:cs typeface="Times New Roman"/>
              </a:rPr>
              <a:t>interruption,</a:t>
            </a:r>
            <a:r>
              <a:rPr sz="1700" spc="105" dirty="0">
                <a:solidFill>
                  <a:srgbClr val="212121"/>
                </a:solidFill>
                <a:latin typeface="Times New Roman"/>
                <a:cs typeface="Times New Roman"/>
              </a:rPr>
              <a:t> </a:t>
            </a:r>
            <a:r>
              <a:rPr sz="1700" dirty="0">
                <a:solidFill>
                  <a:srgbClr val="212121"/>
                </a:solidFill>
                <a:latin typeface="Times New Roman"/>
                <a:cs typeface="Times New Roman"/>
              </a:rPr>
              <a:t>a</a:t>
            </a:r>
            <a:r>
              <a:rPr sz="1700" spc="100" dirty="0">
                <a:solidFill>
                  <a:srgbClr val="212121"/>
                </a:solidFill>
                <a:latin typeface="Times New Roman"/>
                <a:cs typeface="Times New Roman"/>
              </a:rPr>
              <a:t> </a:t>
            </a:r>
            <a:r>
              <a:rPr sz="1700" spc="-5" dirty="0">
                <a:solidFill>
                  <a:srgbClr val="212121"/>
                </a:solidFill>
                <a:latin typeface="Times New Roman"/>
                <a:cs typeface="Times New Roman"/>
              </a:rPr>
              <a:t>relay</a:t>
            </a:r>
            <a:r>
              <a:rPr sz="1700" spc="105" dirty="0">
                <a:solidFill>
                  <a:srgbClr val="212121"/>
                </a:solidFill>
                <a:latin typeface="Times New Roman"/>
                <a:cs typeface="Times New Roman"/>
              </a:rPr>
              <a:t> </a:t>
            </a:r>
            <a:r>
              <a:rPr sz="1700" spc="-5" dirty="0">
                <a:solidFill>
                  <a:srgbClr val="212121"/>
                </a:solidFill>
                <a:latin typeface="Times New Roman"/>
                <a:cs typeface="Times New Roman"/>
              </a:rPr>
              <a:t>system </a:t>
            </a:r>
            <a:r>
              <a:rPr sz="1700" spc="-409" dirty="0">
                <a:solidFill>
                  <a:srgbClr val="212121"/>
                </a:solidFill>
                <a:latin typeface="Times New Roman"/>
                <a:cs typeface="Times New Roman"/>
              </a:rPr>
              <a:t> </a:t>
            </a:r>
            <a:r>
              <a:rPr sz="1700" spc="-5" dirty="0">
                <a:solidFill>
                  <a:srgbClr val="212121"/>
                </a:solidFill>
                <a:latin typeface="Times New Roman"/>
                <a:cs typeface="Times New Roman"/>
              </a:rPr>
              <a:t>is</a:t>
            </a:r>
            <a:r>
              <a:rPr sz="1700" dirty="0">
                <a:solidFill>
                  <a:srgbClr val="212121"/>
                </a:solidFill>
                <a:latin typeface="Times New Roman"/>
                <a:cs typeface="Times New Roman"/>
              </a:rPr>
              <a:t> </a:t>
            </a:r>
            <a:r>
              <a:rPr sz="1700" spc="-5" dirty="0">
                <a:solidFill>
                  <a:srgbClr val="212121"/>
                </a:solidFill>
                <a:latin typeface="Times New Roman"/>
                <a:cs typeface="Times New Roman"/>
              </a:rPr>
              <a:t>attached</a:t>
            </a:r>
            <a:r>
              <a:rPr sz="1700" spc="-20" dirty="0">
                <a:solidFill>
                  <a:srgbClr val="212121"/>
                </a:solidFill>
                <a:latin typeface="Times New Roman"/>
                <a:cs typeface="Times New Roman"/>
              </a:rPr>
              <a:t> </a:t>
            </a:r>
            <a:r>
              <a:rPr sz="1700" dirty="0">
                <a:solidFill>
                  <a:srgbClr val="212121"/>
                </a:solidFill>
                <a:latin typeface="Times New Roman"/>
                <a:cs typeface="Times New Roman"/>
              </a:rPr>
              <a:t>for</a:t>
            </a:r>
            <a:r>
              <a:rPr sz="1700" spc="-15" dirty="0">
                <a:solidFill>
                  <a:srgbClr val="212121"/>
                </a:solidFill>
                <a:latin typeface="Times New Roman"/>
                <a:cs typeface="Times New Roman"/>
              </a:rPr>
              <a:t> </a:t>
            </a:r>
            <a:r>
              <a:rPr sz="1700" spc="-5" dirty="0">
                <a:solidFill>
                  <a:srgbClr val="212121"/>
                </a:solidFill>
                <a:latin typeface="Times New Roman"/>
                <a:cs typeface="Times New Roman"/>
              </a:rPr>
              <a:t>detection</a:t>
            </a:r>
            <a:r>
              <a:rPr sz="1700" spc="5" dirty="0">
                <a:solidFill>
                  <a:srgbClr val="212121"/>
                </a:solidFill>
                <a:latin typeface="Times New Roman"/>
                <a:cs typeface="Times New Roman"/>
              </a:rPr>
              <a:t> </a:t>
            </a:r>
            <a:r>
              <a:rPr sz="1700" dirty="0">
                <a:solidFill>
                  <a:srgbClr val="212121"/>
                </a:solidFill>
                <a:latin typeface="Times New Roman"/>
                <a:cs typeface="Times New Roman"/>
              </a:rPr>
              <a:t>of</a:t>
            </a:r>
            <a:r>
              <a:rPr sz="1700" spc="-10" dirty="0">
                <a:solidFill>
                  <a:srgbClr val="212121"/>
                </a:solidFill>
                <a:latin typeface="Times New Roman"/>
                <a:cs typeface="Times New Roman"/>
              </a:rPr>
              <a:t> </a:t>
            </a:r>
            <a:r>
              <a:rPr sz="1700" dirty="0">
                <a:solidFill>
                  <a:srgbClr val="212121"/>
                </a:solidFill>
                <a:latin typeface="Times New Roman"/>
                <a:cs typeface="Times New Roman"/>
              </a:rPr>
              <a:t>any</a:t>
            </a:r>
            <a:r>
              <a:rPr sz="1700" spc="-20" dirty="0">
                <a:solidFill>
                  <a:srgbClr val="212121"/>
                </a:solidFill>
                <a:latin typeface="Times New Roman"/>
                <a:cs typeface="Times New Roman"/>
              </a:rPr>
              <a:t> </a:t>
            </a:r>
            <a:r>
              <a:rPr sz="1700" spc="-5" dirty="0">
                <a:solidFill>
                  <a:srgbClr val="212121"/>
                </a:solidFill>
                <a:latin typeface="Times New Roman"/>
                <a:cs typeface="Times New Roman"/>
              </a:rPr>
              <a:t>fault</a:t>
            </a:r>
            <a:r>
              <a:rPr sz="1700" dirty="0">
                <a:solidFill>
                  <a:srgbClr val="212121"/>
                </a:solidFill>
                <a:latin typeface="Times New Roman"/>
                <a:cs typeface="Times New Roman"/>
              </a:rPr>
              <a:t> </a:t>
            </a:r>
            <a:r>
              <a:rPr sz="1700" spc="-5" dirty="0">
                <a:solidFill>
                  <a:srgbClr val="212121"/>
                </a:solidFill>
                <a:latin typeface="Times New Roman"/>
                <a:cs typeface="Times New Roman"/>
              </a:rPr>
              <a:t>in</a:t>
            </a:r>
            <a:r>
              <a:rPr sz="1700" spc="5" dirty="0">
                <a:solidFill>
                  <a:srgbClr val="212121"/>
                </a:solidFill>
                <a:latin typeface="Times New Roman"/>
                <a:cs typeface="Times New Roman"/>
              </a:rPr>
              <a:t> </a:t>
            </a:r>
            <a:r>
              <a:rPr sz="1700" dirty="0">
                <a:solidFill>
                  <a:srgbClr val="212121"/>
                </a:solidFill>
                <a:latin typeface="Times New Roman"/>
                <a:cs typeface="Times New Roman"/>
              </a:rPr>
              <a:t>the</a:t>
            </a:r>
            <a:r>
              <a:rPr sz="1700" spc="-10" dirty="0">
                <a:solidFill>
                  <a:srgbClr val="212121"/>
                </a:solidFill>
                <a:latin typeface="Times New Roman"/>
                <a:cs typeface="Times New Roman"/>
              </a:rPr>
              <a:t> </a:t>
            </a:r>
            <a:r>
              <a:rPr sz="1700" spc="-5" dirty="0">
                <a:solidFill>
                  <a:srgbClr val="212121"/>
                </a:solidFill>
                <a:latin typeface="Times New Roman"/>
                <a:cs typeface="Times New Roman"/>
              </a:rPr>
              <a:t>circuit.</a:t>
            </a:r>
            <a:endParaRPr sz="1700">
              <a:latin typeface="Times New Roman"/>
              <a:cs typeface="Times New Roman"/>
            </a:endParaRPr>
          </a:p>
          <a:p>
            <a:pPr marL="355600" indent="-343535">
              <a:lnSpc>
                <a:spcPct val="100000"/>
              </a:lnSpc>
              <a:spcBef>
                <a:spcPts val="1705"/>
              </a:spcBef>
              <a:buClr>
                <a:srgbClr val="663300"/>
              </a:buClr>
              <a:buSzPct val="94117"/>
              <a:buFont typeface="Wingdings"/>
              <a:buChar char=""/>
              <a:tabLst>
                <a:tab pos="355600" algn="l"/>
                <a:tab pos="356235" algn="l"/>
              </a:tabLst>
            </a:pPr>
            <a:r>
              <a:rPr sz="1700" dirty="0">
                <a:solidFill>
                  <a:srgbClr val="212121"/>
                </a:solidFill>
                <a:latin typeface="Times New Roman"/>
                <a:cs typeface="Times New Roman"/>
              </a:rPr>
              <a:t>No</a:t>
            </a:r>
            <a:r>
              <a:rPr sz="1700" spc="-15" dirty="0">
                <a:solidFill>
                  <a:srgbClr val="212121"/>
                </a:solidFill>
                <a:latin typeface="Times New Roman"/>
                <a:cs typeface="Times New Roman"/>
              </a:rPr>
              <a:t> </a:t>
            </a:r>
            <a:r>
              <a:rPr sz="1700" spc="-5" dirty="0">
                <a:solidFill>
                  <a:srgbClr val="212121"/>
                </a:solidFill>
                <a:latin typeface="Times New Roman"/>
                <a:cs typeface="Times New Roman"/>
              </a:rPr>
              <a:t>auxiliary</a:t>
            </a:r>
            <a:r>
              <a:rPr sz="1700" spc="10" dirty="0">
                <a:solidFill>
                  <a:srgbClr val="212121"/>
                </a:solidFill>
                <a:latin typeface="Times New Roman"/>
                <a:cs typeface="Times New Roman"/>
              </a:rPr>
              <a:t> </a:t>
            </a:r>
            <a:r>
              <a:rPr sz="1700" dirty="0">
                <a:solidFill>
                  <a:srgbClr val="212121"/>
                </a:solidFill>
                <a:latin typeface="Times New Roman"/>
                <a:cs typeface="Times New Roman"/>
              </a:rPr>
              <a:t>contact</a:t>
            </a:r>
            <a:r>
              <a:rPr sz="1700" spc="-10" dirty="0">
                <a:solidFill>
                  <a:srgbClr val="212121"/>
                </a:solidFill>
                <a:latin typeface="Times New Roman"/>
                <a:cs typeface="Times New Roman"/>
              </a:rPr>
              <a:t> </a:t>
            </a:r>
            <a:r>
              <a:rPr sz="1700" spc="-5" dirty="0">
                <a:solidFill>
                  <a:srgbClr val="212121"/>
                </a:solidFill>
                <a:latin typeface="Times New Roman"/>
                <a:cs typeface="Times New Roman"/>
              </a:rPr>
              <a:t>is</a:t>
            </a:r>
            <a:r>
              <a:rPr sz="1700" spc="10" dirty="0">
                <a:solidFill>
                  <a:srgbClr val="212121"/>
                </a:solidFill>
                <a:latin typeface="Times New Roman"/>
                <a:cs typeface="Times New Roman"/>
              </a:rPr>
              <a:t> </a:t>
            </a:r>
            <a:r>
              <a:rPr sz="1700" spc="-5" dirty="0">
                <a:solidFill>
                  <a:srgbClr val="212121"/>
                </a:solidFill>
                <a:latin typeface="Times New Roman"/>
                <a:cs typeface="Times New Roman"/>
              </a:rPr>
              <a:t>required</a:t>
            </a:r>
            <a:r>
              <a:rPr sz="1700" spc="-15" dirty="0">
                <a:solidFill>
                  <a:srgbClr val="212121"/>
                </a:solidFill>
                <a:latin typeface="Times New Roman"/>
                <a:cs typeface="Times New Roman"/>
              </a:rPr>
              <a:t> </a:t>
            </a:r>
            <a:r>
              <a:rPr sz="1700" spc="-5" dirty="0">
                <a:solidFill>
                  <a:srgbClr val="212121"/>
                </a:solidFill>
                <a:latin typeface="Times New Roman"/>
                <a:cs typeface="Times New Roman"/>
              </a:rPr>
              <a:t>in</a:t>
            </a:r>
            <a:r>
              <a:rPr sz="1700" spc="15" dirty="0">
                <a:solidFill>
                  <a:srgbClr val="212121"/>
                </a:solidFill>
                <a:latin typeface="Times New Roman"/>
                <a:cs typeface="Times New Roman"/>
              </a:rPr>
              <a:t> </a:t>
            </a:r>
            <a:r>
              <a:rPr sz="1700" dirty="0">
                <a:solidFill>
                  <a:srgbClr val="212121"/>
                </a:solidFill>
                <a:latin typeface="Times New Roman"/>
                <a:cs typeface="Times New Roman"/>
              </a:rPr>
              <a:t>case</a:t>
            </a:r>
            <a:r>
              <a:rPr sz="1700" spc="-15" dirty="0">
                <a:solidFill>
                  <a:srgbClr val="212121"/>
                </a:solidFill>
                <a:latin typeface="Times New Roman"/>
                <a:cs typeface="Times New Roman"/>
              </a:rPr>
              <a:t> </a:t>
            </a:r>
            <a:r>
              <a:rPr sz="1700" dirty="0">
                <a:solidFill>
                  <a:srgbClr val="212121"/>
                </a:solidFill>
                <a:latin typeface="Times New Roman"/>
                <a:cs typeface="Times New Roman"/>
              </a:rPr>
              <a:t>of</a:t>
            </a:r>
            <a:r>
              <a:rPr sz="1700" spc="-5" dirty="0">
                <a:solidFill>
                  <a:srgbClr val="212121"/>
                </a:solidFill>
                <a:latin typeface="Times New Roman"/>
                <a:cs typeface="Times New Roman"/>
              </a:rPr>
              <a:t> fuse</a:t>
            </a:r>
            <a:r>
              <a:rPr sz="1700" spc="5" dirty="0">
                <a:solidFill>
                  <a:srgbClr val="212121"/>
                </a:solidFill>
                <a:latin typeface="Times New Roman"/>
                <a:cs typeface="Times New Roman"/>
              </a:rPr>
              <a:t> </a:t>
            </a:r>
            <a:r>
              <a:rPr sz="1700" dirty="0">
                <a:solidFill>
                  <a:srgbClr val="212121"/>
                </a:solidFill>
                <a:latin typeface="Times New Roman"/>
                <a:cs typeface="Times New Roman"/>
              </a:rPr>
              <a:t>but</a:t>
            </a:r>
            <a:r>
              <a:rPr sz="1700" spc="10" dirty="0">
                <a:solidFill>
                  <a:srgbClr val="212121"/>
                </a:solidFill>
                <a:latin typeface="Times New Roman"/>
                <a:cs typeface="Times New Roman"/>
              </a:rPr>
              <a:t> </a:t>
            </a:r>
            <a:r>
              <a:rPr sz="1700" spc="-5" dirty="0">
                <a:solidFill>
                  <a:srgbClr val="212121"/>
                </a:solidFill>
                <a:latin typeface="Times New Roman"/>
                <a:cs typeface="Times New Roman"/>
              </a:rPr>
              <a:t>in</a:t>
            </a:r>
            <a:r>
              <a:rPr sz="1700" spc="10" dirty="0">
                <a:solidFill>
                  <a:srgbClr val="212121"/>
                </a:solidFill>
                <a:latin typeface="Times New Roman"/>
                <a:cs typeface="Times New Roman"/>
              </a:rPr>
              <a:t> </a:t>
            </a:r>
            <a:r>
              <a:rPr sz="1700" spc="-5" dirty="0">
                <a:solidFill>
                  <a:srgbClr val="212121"/>
                </a:solidFill>
                <a:latin typeface="Times New Roman"/>
                <a:cs typeface="Times New Roman"/>
              </a:rPr>
              <a:t>circuit</a:t>
            </a:r>
            <a:r>
              <a:rPr sz="1700" dirty="0">
                <a:solidFill>
                  <a:srgbClr val="212121"/>
                </a:solidFill>
                <a:latin typeface="Times New Roman"/>
                <a:cs typeface="Times New Roman"/>
              </a:rPr>
              <a:t> </a:t>
            </a:r>
            <a:r>
              <a:rPr sz="1700" spc="-10" dirty="0">
                <a:solidFill>
                  <a:srgbClr val="212121"/>
                </a:solidFill>
                <a:latin typeface="Times New Roman"/>
                <a:cs typeface="Times New Roman"/>
              </a:rPr>
              <a:t>breaker,</a:t>
            </a:r>
            <a:r>
              <a:rPr sz="1700" spc="-20" dirty="0">
                <a:solidFill>
                  <a:srgbClr val="212121"/>
                </a:solidFill>
                <a:latin typeface="Times New Roman"/>
                <a:cs typeface="Times New Roman"/>
              </a:rPr>
              <a:t> </a:t>
            </a:r>
            <a:r>
              <a:rPr sz="1700" spc="-5" dirty="0">
                <a:solidFill>
                  <a:srgbClr val="212121"/>
                </a:solidFill>
                <a:latin typeface="Times New Roman"/>
                <a:cs typeface="Times New Roman"/>
              </a:rPr>
              <a:t>auxiliary</a:t>
            </a:r>
            <a:r>
              <a:rPr sz="1700" spc="10" dirty="0">
                <a:solidFill>
                  <a:srgbClr val="212121"/>
                </a:solidFill>
                <a:latin typeface="Times New Roman"/>
                <a:cs typeface="Times New Roman"/>
              </a:rPr>
              <a:t> </a:t>
            </a:r>
            <a:r>
              <a:rPr sz="1700" dirty="0">
                <a:solidFill>
                  <a:srgbClr val="212121"/>
                </a:solidFill>
                <a:latin typeface="Times New Roman"/>
                <a:cs typeface="Times New Roman"/>
              </a:rPr>
              <a:t>contact </a:t>
            </a:r>
            <a:r>
              <a:rPr sz="1700" spc="-5" dirty="0">
                <a:solidFill>
                  <a:srgbClr val="212121"/>
                </a:solidFill>
                <a:latin typeface="Times New Roman"/>
                <a:cs typeface="Times New Roman"/>
              </a:rPr>
              <a:t>is</a:t>
            </a:r>
            <a:r>
              <a:rPr sz="1700" spc="5" dirty="0">
                <a:solidFill>
                  <a:srgbClr val="212121"/>
                </a:solidFill>
                <a:latin typeface="Times New Roman"/>
                <a:cs typeface="Times New Roman"/>
              </a:rPr>
              <a:t> </a:t>
            </a:r>
            <a:r>
              <a:rPr sz="1700" spc="-5" dirty="0">
                <a:solidFill>
                  <a:srgbClr val="212121"/>
                </a:solidFill>
                <a:latin typeface="Times New Roman"/>
                <a:cs typeface="Times New Roman"/>
              </a:rPr>
              <a:t>required.</a:t>
            </a:r>
            <a:endParaRPr sz="1700">
              <a:latin typeface="Times New Roman"/>
              <a:cs typeface="Times New Roman"/>
            </a:endParaRPr>
          </a:p>
          <a:p>
            <a:pPr marL="355600" marR="6350" indent="-343535">
              <a:lnSpc>
                <a:spcPct val="104700"/>
              </a:lnSpc>
              <a:spcBef>
                <a:spcPts val="1610"/>
              </a:spcBef>
              <a:buClr>
                <a:srgbClr val="663300"/>
              </a:buClr>
              <a:buSzPct val="94117"/>
              <a:buFont typeface="Wingdings"/>
              <a:buChar char=""/>
              <a:tabLst>
                <a:tab pos="355600" algn="l"/>
                <a:tab pos="356235" algn="l"/>
              </a:tabLst>
            </a:pPr>
            <a:r>
              <a:rPr sz="1700" spc="-5" dirty="0">
                <a:solidFill>
                  <a:srgbClr val="212121"/>
                </a:solidFill>
                <a:latin typeface="Times New Roman"/>
                <a:cs typeface="Times New Roman"/>
              </a:rPr>
              <a:t>Operating</a:t>
            </a:r>
            <a:r>
              <a:rPr sz="1700" spc="50" dirty="0">
                <a:solidFill>
                  <a:srgbClr val="212121"/>
                </a:solidFill>
                <a:latin typeface="Times New Roman"/>
                <a:cs typeface="Times New Roman"/>
              </a:rPr>
              <a:t> </a:t>
            </a:r>
            <a:r>
              <a:rPr sz="1700" spc="-10" dirty="0">
                <a:solidFill>
                  <a:srgbClr val="212121"/>
                </a:solidFill>
                <a:latin typeface="Times New Roman"/>
                <a:cs typeface="Times New Roman"/>
              </a:rPr>
              <a:t>time</a:t>
            </a:r>
            <a:r>
              <a:rPr sz="1700" spc="45" dirty="0">
                <a:solidFill>
                  <a:srgbClr val="212121"/>
                </a:solidFill>
                <a:latin typeface="Times New Roman"/>
                <a:cs typeface="Times New Roman"/>
              </a:rPr>
              <a:t> </a:t>
            </a:r>
            <a:r>
              <a:rPr sz="1700" dirty="0">
                <a:solidFill>
                  <a:srgbClr val="212121"/>
                </a:solidFill>
                <a:latin typeface="Times New Roman"/>
                <a:cs typeface="Times New Roman"/>
              </a:rPr>
              <a:t>of</a:t>
            </a:r>
            <a:r>
              <a:rPr sz="1700" spc="35" dirty="0">
                <a:solidFill>
                  <a:srgbClr val="212121"/>
                </a:solidFill>
                <a:latin typeface="Times New Roman"/>
                <a:cs typeface="Times New Roman"/>
              </a:rPr>
              <a:t> </a:t>
            </a:r>
            <a:r>
              <a:rPr sz="1700" spc="-5" dirty="0">
                <a:solidFill>
                  <a:srgbClr val="212121"/>
                </a:solidFill>
                <a:latin typeface="Times New Roman"/>
                <a:cs typeface="Times New Roman"/>
              </a:rPr>
              <a:t>fuse</a:t>
            </a:r>
            <a:r>
              <a:rPr sz="1700" spc="35" dirty="0">
                <a:solidFill>
                  <a:srgbClr val="212121"/>
                </a:solidFill>
                <a:latin typeface="Times New Roman"/>
                <a:cs typeface="Times New Roman"/>
              </a:rPr>
              <a:t> </a:t>
            </a:r>
            <a:r>
              <a:rPr sz="1700" spc="-5" dirty="0">
                <a:solidFill>
                  <a:srgbClr val="212121"/>
                </a:solidFill>
                <a:latin typeface="Times New Roman"/>
                <a:cs typeface="Times New Roman"/>
              </a:rPr>
              <a:t>is</a:t>
            </a:r>
            <a:r>
              <a:rPr sz="1700" spc="50" dirty="0">
                <a:solidFill>
                  <a:srgbClr val="212121"/>
                </a:solidFill>
                <a:latin typeface="Times New Roman"/>
                <a:cs typeface="Times New Roman"/>
              </a:rPr>
              <a:t> </a:t>
            </a:r>
            <a:r>
              <a:rPr sz="1700" dirty="0">
                <a:solidFill>
                  <a:srgbClr val="212121"/>
                </a:solidFill>
                <a:latin typeface="Times New Roman"/>
                <a:cs typeface="Times New Roman"/>
              </a:rPr>
              <a:t>very</a:t>
            </a:r>
            <a:r>
              <a:rPr sz="1700" spc="35" dirty="0">
                <a:solidFill>
                  <a:srgbClr val="212121"/>
                </a:solidFill>
                <a:latin typeface="Times New Roman"/>
                <a:cs typeface="Times New Roman"/>
              </a:rPr>
              <a:t> </a:t>
            </a:r>
            <a:r>
              <a:rPr sz="1700" dirty="0">
                <a:solidFill>
                  <a:srgbClr val="212121"/>
                </a:solidFill>
                <a:latin typeface="Times New Roman"/>
                <a:cs typeface="Times New Roman"/>
              </a:rPr>
              <a:t>less</a:t>
            </a:r>
            <a:r>
              <a:rPr sz="1700" spc="25" dirty="0">
                <a:solidFill>
                  <a:srgbClr val="212121"/>
                </a:solidFill>
                <a:latin typeface="Times New Roman"/>
                <a:cs typeface="Times New Roman"/>
              </a:rPr>
              <a:t> </a:t>
            </a:r>
            <a:r>
              <a:rPr sz="1700" spc="-5" dirty="0">
                <a:solidFill>
                  <a:srgbClr val="212121"/>
                </a:solidFill>
                <a:latin typeface="Times New Roman"/>
                <a:cs typeface="Times New Roman"/>
              </a:rPr>
              <a:t>about</a:t>
            </a:r>
            <a:r>
              <a:rPr sz="1700" spc="45" dirty="0">
                <a:solidFill>
                  <a:srgbClr val="212121"/>
                </a:solidFill>
                <a:latin typeface="Times New Roman"/>
                <a:cs typeface="Times New Roman"/>
              </a:rPr>
              <a:t> </a:t>
            </a:r>
            <a:r>
              <a:rPr sz="1700" spc="-5" dirty="0">
                <a:solidFill>
                  <a:srgbClr val="212121"/>
                </a:solidFill>
                <a:latin typeface="Times New Roman"/>
                <a:cs typeface="Times New Roman"/>
              </a:rPr>
              <a:t>0.002</a:t>
            </a:r>
            <a:r>
              <a:rPr sz="1700" spc="35" dirty="0">
                <a:solidFill>
                  <a:srgbClr val="212121"/>
                </a:solidFill>
                <a:latin typeface="Times New Roman"/>
                <a:cs typeface="Times New Roman"/>
              </a:rPr>
              <a:t> </a:t>
            </a:r>
            <a:r>
              <a:rPr sz="1700" spc="-5" dirty="0">
                <a:solidFill>
                  <a:srgbClr val="212121"/>
                </a:solidFill>
                <a:latin typeface="Times New Roman"/>
                <a:cs typeface="Times New Roman"/>
              </a:rPr>
              <a:t>second</a:t>
            </a:r>
            <a:r>
              <a:rPr sz="1700" spc="40" dirty="0">
                <a:solidFill>
                  <a:srgbClr val="212121"/>
                </a:solidFill>
                <a:latin typeface="Times New Roman"/>
                <a:cs typeface="Times New Roman"/>
              </a:rPr>
              <a:t> </a:t>
            </a:r>
            <a:r>
              <a:rPr sz="1700" dirty="0">
                <a:solidFill>
                  <a:srgbClr val="212121"/>
                </a:solidFill>
                <a:latin typeface="Times New Roman"/>
                <a:cs typeface="Times New Roman"/>
              </a:rPr>
              <a:t>while</a:t>
            </a:r>
            <a:r>
              <a:rPr sz="1700" spc="45" dirty="0">
                <a:solidFill>
                  <a:srgbClr val="212121"/>
                </a:solidFill>
                <a:latin typeface="Times New Roman"/>
                <a:cs typeface="Times New Roman"/>
              </a:rPr>
              <a:t> </a:t>
            </a:r>
            <a:r>
              <a:rPr sz="1700" spc="-5" dirty="0">
                <a:solidFill>
                  <a:srgbClr val="212121"/>
                </a:solidFill>
                <a:latin typeface="Times New Roman"/>
                <a:cs typeface="Times New Roman"/>
              </a:rPr>
              <a:t>operating</a:t>
            </a:r>
            <a:r>
              <a:rPr sz="1700" spc="50" dirty="0">
                <a:solidFill>
                  <a:srgbClr val="212121"/>
                </a:solidFill>
                <a:latin typeface="Times New Roman"/>
                <a:cs typeface="Times New Roman"/>
              </a:rPr>
              <a:t> </a:t>
            </a:r>
            <a:r>
              <a:rPr sz="1700" spc="-10" dirty="0">
                <a:solidFill>
                  <a:srgbClr val="212121"/>
                </a:solidFill>
                <a:latin typeface="Times New Roman"/>
                <a:cs typeface="Times New Roman"/>
              </a:rPr>
              <a:t>time</a:t>
            </a:r>
            <a:r>
              <a:rPr sz="1700" spc="45" dirty="0">
                <a:solidFill>
                  <a:srgbClr val="212121"/>
                </a:solidFill>
                <a:latin typeface="Times New Roman"/>
                <a:cs typeface="Times New Roman"/>
              </a:rPr>
              <a:t> </a:t>
            </a:r>
            <a:r>
              <a:rPr sz="1700" dirty="0">
                <a:solidFill>
                  <a:srgbClr val="212121"/>
                </a:solidFill>
                <a:latin typeface="Times New Roman"/>
                <a:cs typeface="Times New Roman"/>
              </a:rPr>
              <a:t>of</a:t>
            </a:r>
            <a:r>
              <a:rPr sz="1700" spc="40" dirty="0">
                <a:solidFill>
                  <a:srgbClr val="212121"/>
                </a:solidFill>
                <a:latin typeface="Times New Roman"/>
                <a:cs typeface="Times New Roman"/>
              </a:rPr>
              <a:t> </a:t>
            </a:r>
            <a:r>
              <a:rPr sz="1700" spc="-5" dirty="0">
                <a:solidFill>
                  <a:srgbClr val="212121"/>
                </a:solidFill>
                <a:latin typeface="Times New Roman"/>
                <a:cs typeface="Times New Roman"/>
              </a:rPr>
              <a:t>circuit</a:t>
            </a:r>
            <a:r>
              <a:rPr sz="1700" spc="50" dirty="0">
                <a:solidFill>
                  <a:srgbClr val="212121"/>
                </a:solidFill>
                <a:latin typeface="Times New Roman"/>
                <a:cs typeface="Times New Roman"/>
              </a:rPr>
              <a:t> </a:t>
            </a:r>
            <a:r>
              <a:rPr sz="1700" spc="-5" dirty="0">
                <a:solidFill>
                  <a:srgbClr val="212121"/>
                </a:solidFill>
                <a:latin typeface="Times New Roman"/>
                <a:cs typeface="Times New Roman"/>
              </a:rPr>
              <a:t>breaker</a:t>
            </a:r>
            <a:r>
              <a:rPr sz="1700" spc="30" dirty="0">
                <a:solidFill>
                  <a:srgbClr val="212121"/>
                </a:solidFill>
                <a:latin typeface="Times New Roman"/>
                <a:cs typeface="Times New Roman"/>
              </a:rPr>
              <a:t> </a:t>
            </a:r>
            <a:r>
              <a:rPr sz="1700" spc="-5" dirty="0">
                <a:solidFill>
                  <a:srgbClr val="212121"/>
                </a:solidFill>
                <a:latin typeface="Times New Roman"/>
                <a:cs typeface="Times New Roman"/>
              </a:rPr>
              <a:t>is</a:t>
            </a:r>
            <a:r>
              <a:rPr sz="1700" spc="50" dirty="0">
                <a:solidFill>
                  <a:srgbClr val="212121"/>
                </a:solidFill>
                <a:latin typeface="Times New Roman"/>
                <a:cs typeface="Times New Roman"/>
              </a:rPr>
              <a:t> </a:t>
            </a:r>
            <a:r>
              <a:rPr sz="1700" spc="-5" dirty="0">
                <a:solidFill>
                  <a:srgbClr val="212121"/>
                </a:solidFill>
                <a:latin typeface="Times New Roman"/>
                <a:cs typeface="Times New Roman"/>
              </a:rPr>
              <a:t>comparatively</a:t>
            </a:r>
            <a:r>
              <a:rPr sz="1700" spc="45" dirty="0">
                <a:solidFill>
                  <a:srgbClr val="212121"/>
                </a:solidFill>
                <a:latin typeface="Times New Roman"/>
                <a:cs typeface="Times New Roman"/>
              </a:rPr>
              <a:t> </a:t>
            </a:r>
            <a:r>
              <a:rPr sz="1700" dirty="0">
                <a:solidFill>
                  <a:srgbClr val="212121"/>
                </a:solidFill>
                <a:latin typeface="Times New Roman"/>
                <a:cs typeface="Times New Roman"/>
              </a:rPr>
              <a:t>more</a:t>
            </a:r>
            <a:r>
              <a:rPr sz="1700" spc="50" dirty="0">
                <a:solidFill>
                  <a:srgbClr val="212121"/>
                </a:solidFill>
                <a:latin typeface="Times New Roman"/>
                <a:cs typeface="Times New Roman"/>
              </a:rPr>
              <a:t> </a:t>
            </a:r>
            <a:r>
              <a:rPr sz="1700" dirty="0">
                <a:solidFill>
                  <a:srgbClr val="212121"/>
                </a:solidFill>
                <a:latin typeface="Times New Roman"/>
                <a:cs typeface="Times New Roman"/>
              </a:rPr>
              <a:t>than </a:t>
            </a:r>
            <a:r>
              <a:rPr sz="1700" spc="-409" dirty="0">
                <a:solidFill>
                  <a:srgbClr val="212121"/>
                </a:solidFill>
                <a:latin typeface="Times New Roman"/>
                <a:cs typeface="Times New Roman"/>
              </a:rPr>
              <a:t> </a:t>
            </a:r>
            <a:r>
              <a:rPr sz="1700" dirty="0">
                <a:solidFill>
                  <a:srgbClr val="212121"/>
                </a:solidFill>
                <a:latin typeface="Times New Roman"/>
                <a:cs typeface="Times New Roman"/>
              </a:rPr>
              <a:t>that</a:t>
            </a:r>
            <a:r>
              <a:rPr sz="1700" spc="-5" dirty="0">
                <a:solidFill>
                  <a:srgbClr val="212121"/>
                </a:solidFill>
                <a:latin typeface="Times New Roman"/>
                <a:cs typeface="Times New Roman"/>
              </a:rPr>
              <a:t> </a:t>
            </a:r>
            <a:r>
              <a:rPr sz="1700" dirty="0">
                <a:solidFill>
                  <a:srgbClr val="212121"/>
                </a:solidFill>
                <a:latin typeface="Times New Roman"/>
                <a:cs typeface="Times New Roman"/>
              </a:rPr>
              <a:t>of</a:t>
            </a:r>
            <a:r>
              <a:rPr sz="1700" spc="-10" dirty="0">
                <a:solidFill>
                  <a:srgbClr val="212121"/>
                </a:solidFill>
                <a:latin typeface="Times New Roman"/>
                <a:cs typeface="Times New Roman"/>
              </a:rPr>
              <a:t> </a:t>
            </a:r>
            <a:r>
              <a:rPr sz="1700" spc="-5" dirty="0">
                <a:solidFill>
                  <a:srgbClr val="212121"/>
                </a:solidFill>
                <a:latin typeface="Times New Roman"/>
                <a:cs typeface="Times New Roman"/>
              </a:rPr>
              <a:t>fuse,</a:t>
            </a:r>
            <a:r>
              <a:rPr sz="1700" spc="-15" dirty="0">
                <a:solidFill>
                  <a:srgbClr val="212121"/>
                </a:solidFill>
                <a:latin typeface="Times New Roman"/>
                <a:cs typeface="Times New Roman"/>
              </a:rPr>
              <a:t> </a:t>
            </a:r>
            <a:r>
              <a:rPr sz="1700" spc="-5" dirty="0">
                <a:solidFill>
                  <a:srgbClr val="212121"/>
                </a:solidFill>
                <a:latin typeface="Times New Roman"/>
                <a:cs typeface="Times New Roman"/>
              </a:rPr>
              <a:t>about</a:t>
            </a:r>
            <a:r>
              <a:rPr sz="1700" spc="-10" dirty="0">
                <a:solidFill>
                  <a:srgbClr val="212121"/>
                </a:solidFill>
                <a:latin typeface="Times New Roman"/>
                <a:cs typeface="Times New Roman"/>
              </a:rPr>
              <a:t> </a:t>
            </a:r>
            <a:r>
              <a:rPr sz="1700" dirty="0">
                <a:solidFill>
                  <a:srgbClr val="212121"/>
                </a:solidFill>
                <a:latin typeface="Times New Roman"/>
                <a:cs typeface="Times New Roman"/>
              </a:rPr>
              <a:t>0.02</a:t>
            </a:r>
            <a:r>
              <a:rPr sz="1700" spc="-5" dirty="0">
                <a:solidFill>
                  <a:srgbClr val="212121"/>
                </a:solidFill>
                <a:latin typeface="Times New Roman"/>
                <a:cs typeface="Times New Roman"/>
              </a:rPr>
              <a:t> to </a:t>
            </a:r>
            <a:r>
              <a:rPr sz="1700" dirty="0">
                <a:solidFill>
                  <a:srgbClr val="212121"/>
                </a:solidFill>
                <a:latin typeface="Times New Roman"/>
                <a:cs typeface="Times New Roman"/>
              </a:rPr>
              <a:t>0.05</a:t>
            </a:r>
            <a:r>
              <a:rPr sz="1700" spc="-5" dirty="0">
                <a:solidFill>
                  <a:srgbClr val="212121"/>
                </a:solidFill>
                <a:latin typeface="Times New Roman"/>
                <a:cs typeface="Times New Roman"/>
              </a:rPr>
              <a:t> </a:t>
            </a:r>
            <a:r>
              <a:rPr sz="1700" dirty="0">
                <a:solidFill>
                  <a:srgbClr val="212121"/>
                </a:solidFill>
                <a:latin typeface="Times New Roman"/>
                <a:cs typeface="Times New Roman"/>
              </a:rPr>
              <a:t>second.</a:t>
            </a:r>
            <a:endParaRPr sz="1700">
              <a:latin typeface="Times New Roman"/>
              <a:cs typeface="Times New Roman"/>
            </a:endParaRPr>
          </a:p>
          <a:p>
            <a:pPr marL="355600" indent="-343535">
              <a:lnSpc>
                <a:spcPct val="100000"/>
              </a:lnSpc>
              <a:spcBef>
                <a:spcPts val="1705"/>
              </a:spcBef>
              <a:buClr>
                <a:srgbClr val="663300"/>
              </a:buClr>
              <a:buSzPct val="94117"/>
              <a:buFont typeface="Wingdings"/>
              <a:buChar char=""/>
              <a:tabLst>
                <a:tab pos="355600" algn="l"/>
                <a:tab pos="356235" algn="l"/>
              </a:tabLst>
            </a:pPr>
            <a:r>
              <a:rPr sz="1700" dirty="0">
                <a:solidFill>
                  <a:srgbClr val="212121"/>
                </a:solidFill>
                <a:latin typeface="Times New Roman"/>
                <a:cs typeface="Times New Roman"/>
              </a:rPr>
              <a:t>Fuse</a:t>
            </a:r>
            <a:r>
              <a:rPr sz="1700" spc="-10" dirty="0">
                <a:solidFill>
                  <a:srgbClr val="212121"/>
                </a:solidFill>
                <a:latin typeface="Times New Roman"/>
                <a:cs typeface="Times New Roman"/>
              </a:rPr>
              <a:t> </a:t>
            </a:r>
            <a:r>
              <a:rPr sz="1700" spc="-5" dirty="0">
                <a:solidFill>
                  <a:srgbClr val="212121"/>
                </a:solidFill>
                <a:latin typeface="Times New Roman"/>
                <a:cs typeface="Times New Roman"/>
              </a:rPr>
              <a:t>cannot </a:t>
            </a:r>
            <a:r>
              <a:rPr sz="1700" dirty="0">
                <a:solidFill>
                  <a:srgbClr val="212121"/>
                </a:solidFill>
                <a:latin typeface="Times New Roman"/>
                <a:cs typeface="Times New Roman"/>
              </a:rPr>
              <a:t>be</a:t>
            </a:r>
            <a:r>
              <a:rPr sz="1700" spc="-15" dirty="0">
                <a:solidFill>
                  <a:srgbClr val="212121"/>
                </a:solidFill>
                <a:latin typeface="Times New Roman"/>
                <a:cs typeface="Times New Roman"/>
              </a:rPr>
              <a:t> </a:t>
            </a:r>
            <a:r>
              <a:rPr sz="1700" dirty="0">
                <a:solidFill>
                  <a:srgbClr val="212121"/>
                </a:solidFill>
                <a:latin typeface="Times New Roman"/>
                <a:cs typeface="Times New Roman"/>
              </a:rPr>
              <a:t>used</a:t>
            </a:r>
            <a:r>
              <a:rPr sz="1700" spc="-5" dirty="0">
                <a:solidFill>
                  <a:srgbClr val="212121"/>
                </a:solidFill>
                <a:latin typeface="Times New Roman"/>
                <a:cs typeface="Times New Roman"/>
              </a:rPr>
              <a:t> as an</a:t>
            </a:r>
            <a:r>
              <a:rPr sz="1700" dirty="0">
                <a:solidFill>
                  <a:srgbClr val="212121"/>
                </a:solidFill>
                <a:latin typeface="Times New Roman"/>
                <a:cs typeface="Times New Roman"/>
              </a:rPr>
              <a:t> ON/OFF</a:t>
            </a:r>
            <a:r>
              <a:rPr sz="1700" spc="-20" dirty="0">
                <a:solidFill>
                  <a:srgbClr val="212121"/>
                </a:solidFill>
                <a:latin typeface="Times New Roman"/>
                <a:cs typeface="Times New Roman"/>
              </a:rPr>
              <a:t> </a:t>
            </a:r>
            <a:r>
              <a:rPr sz="1700" dirty="0">
                <a:solidFill>
                  <a:srgbClr val="212121"/>
                </a:solidFill>
                <a:latin typeface="Times New Roman"/>
                <a:cs typeface="Times New Roman"/>
              </a:rPr>
              <a:t>switch </a:t>
            </a:r>
            <a:r>
              <a:rPr sz="1700" spc="-5" dirty="0">
                <a:solidFill>
                  <a:srgbClr val="212121"/>
                </a:solidFill>
                <a:latin typeface="Times New Roman"/>
                <a:cs typeface="Times New Roman"/>
              </a:rPr>
              <a:t>while</a:t>
            </a:r>
            <a:r>
              <a:rPr sz="1700" dirty="0">
                <a:solidFill>
                  <a:srgbClr val="212121"/>
                </a:solidFill>
                <a:latin typeface="Times New Roman"/>
                <a:cs typeface="Times New Roman"/>
              </a:rPr>
              <a:t> </a:t>
            </a:r>
            <a:r>
              <a:rPr sz="1700" spc="-5" dirty="0">
                <a:solidFill>
                  <a:srgbClr val="212121"/>
                </a:solidFill>
                <a:latin typeface="Times New Roman"/>
                <a:cs typeface="Times New Roman"/>
              </a:rPr>
              <a:t>in</a:t>
            </a:r>
            <a:r>
              <a:rPr sz="1700" spc="10" dirty="0">
                <a:solidFill>
                  <a:srgbClr val="212121"/>
                </a:solidFill>
                <a:latin typeface="Times New Roman"/>
                <a:cs typeface="Times New Roman"/>
              </a:rPr>
              <a:t> </a:t>
            </a:r>
            <a:r>
              <a:rPr sz="1700" spc="-5" dirty="0">
                <a:solidFill>
                  <a:srgbClr val="212121"/>
                </a:solidFill>
                <a:latin typeface="Times New Roman"/>
                <a:cs typeface="Times New Roman"/>
              </a:rPr>
              <a:t>circuit</a:t>
            </a:r>
            <a:r>
              <a:rPr sz="1700" spc="10" dirty="0">
                <a:solidFill>
                  <a:srgbClr val="212121"/>
                </a:solidFill>
                <a:latin typeface="Times New Roman"/>
                <a:cs typeface="Times New Roman"/>
              </a:rPr>
              <a:t> </a:t>
            </a:r>
            <a:r>
              <a:rPr sz="1700" dirty="0">
                <a:solidFill>
                  <a:srgbClr val="212121"/>
                </a:solidFill>
                <a:latin typeface="Times New Roman"/>
                <a:cs typeface="Times New Roman"/>
              </a:rPr>
              <a:t>breaker</a:t>
            </a:r>
            <a:r>
              <a:rPr sz="1700" spc="-30" dirty="0">
                <a:solidFill>
                  <a:srgbClr val="212121"/>
                </a:solidFill>
                <a:latin typeface="Times New Roman"/>
                <a:cs typeface="Times New Roman"/>
              </a:rPr>
              <a:t> </a:t>
            </a:r>
            <a:r>
              <a:rPr sz="1700" spc="-5" dirty="0">
                <a:solidFill>
                  <a:srgbClr val="212121"/>
                </a:solidFill>
                <a:latin typeface="Times New Roman"/>
                <a:cs typeface="Times New Roman"/>
              </a:rPr>
              <a:t>can</a:t>
            </a:r>
            <a:r>
              <a:rPr sz="1700" spc="-20" dirty="0">
                <a:solidFill>
                  <a:srgbClr val="212121"/>
                </a:solidFill>
                <a:latin typeface="Times New Roman"/>
                <a:cs typeface="Times New Roman"/>
              </a:rPr>
              <a:t> </a:t>
            </a:r>
            <a:r>
              <a:rPr sz="1700" dirty="0">
                <a:solidFill>
                  <a:srgbClr val="212121"/>
                </a:solidFill>
                <a:latin typeface="Times New Roman"/>
                <a:cs typeface="Times New Roman"/>
              </a:rPr>
              <a:t>be</a:t>
            </a:r>
            <a:r>
              <a:rPr sz="1700" spc="-5" dirty="0">
                <a:solidFill>
                  <a:srgbClr val="212121"/>
                </a:solidFill>
                <a:latin typeface="Times New Roman"/>
                <a:cs typeface="Times New Roman"/>
              </a:rPr>
              <a:t> </a:t>
            </a:r>
            <a:r>
              <a:rPr sz="1700" dirty="0">
                <a:solidFill>
                  <a:srgbClr val="212121"/>
                </a:solidFill>
                <a:latin typeface="Times New Roman"/>
                <a:cs typeface="Times New Roman"/>
              </a:rPr>
              <a:t>used</a:t>
            </a:r>
            <a:r>
              <a:rPr sz="1700" spc="-5" dirty="0">
                <a:solidFill>
                  <a:srgbClr val="212121"/>
                </a:solidFill>
                <a:latin typeface="Times New Roman"/>
                <a:cs typeface="Times New Roman"/>
              </a:rPr>
              <a:t> as an</a:t>
            </a:r>
            <a:r>
              <a:rPr sz="1700" dirty="0">
                <a:solidFill>
                  <a:srgbClr val="212121"/>
                </a:solidFill>
                <a:latin typeface="Times New Roman"/>
                <a:cs typeface="Times New Roman"/>
              </a:rPr>
              <a:t> ON/OFF</a:t>
            </a:r>
            <a:r>
              <a:rPr sz="1700" spc="-30" dirty="0">
                <a:solidFill>
                  <a:srgbClr val="212121"/>
                </a:solidFill>
                <a:latin typeface="Times New Roman"/>
                <a:cs typeface="Times New Roman"/>
              </a:rPr>
              <a:t> </a:t>
            </a:r>
            <a:r>
              <a:rPr sz="1700" spc="-5" dirty="0">
                <a:solidFill>
                  <a:srgbClr val="212121"/>
                </a:solidFill>
                <a:latin typeface="Times New Roman"/>
                <a:cs typeface="Times New Roman"/>
              </a:rPr>
              <a:t>as </a:t>
            </a:r>
            <a:r>
              <a:rPr sz="1700" dirty="0">
                <a:solidFill>
                  <a:srgbClr val="212121"/>
                </a:solidFill>
                <a:latin typeface="Times New Roman"/>
                <a:cs typeface="Times New Roman"/>
              </a:rPr>
              <a:t>a</a:t>
            </a:r>
            <a:r>
              <a:rPr sz="1700" spc="-5" dirty="0">
                <a:solidFill>
                  <a:srgbClr val="212121"/>
                </a:solidFill>
                <a:latin typeface="Times New Roman"/>
                <a:cs typeface="Times New Roman"/>
              </a:rPr>
              <a:t> </a:t>
            </a:r>
            <a:r>
              <a:rPr sz="1700" dirty="0">
                <a:solidFill>
                  <a:srgbClr val="212121"/>
                </a:solidFill>
                <a:latin typeface="Times New Roman"/>
                <a:cs typeface="Times New Roman"/>
              </a:rPr>
              <a:t>switch.</a:t>
            </a:r>
            <a:endParaRPr sz="1700">
              <a:latin typeface="Times New Roman"/>
              <a:cs typeface="Times New Roman"/>
            </a:endParaRPr>
          </a:p>
          <a:p>
            <a:pPr marL="355600" indent="-343535">
              <a:lnSpc>
                <a:spcPct val="100000"/>
              </a:lnSpc>
              <a:spcBef>
                <a:spcPts val="1705"/>
              </a:spcBef>
              <a:buClr>
                <a:srgbClr val="663300"/>
              </a:buClr>
              <a:buSzPct val="94117"/>
              <a:buFont typeface="Wingdings"/>
              <a:buChar char=""/>
              <a:tabLst>
                <a:tab pos="355600" algn="l"/>
                <a:tab pos="356235" algn="l"/>
              </a:tabLst>
            </a:pPr>
            <a:r>
              <a:rPr sz="1700" dirty="0">
                <a:solidFill>
                  <a:srgbClr val="212121"/>
                </a:solidFill>
                <a:latin typeface="Times New Roman"/>
                <a:cs typeface="Times New Roman"/>
              </a:rPr>
              <a:t>Fuse </a:t>
            </a:r>
            <a:r>
              <a:rPr sz="1700" spc="-5" dirty="0">
                <a:solidFill>
                  <a:srgbClr val="212121"/>
                </a:solidFill>
                <a:latin typeface="Times New Roman"/>
                <a:cs typeface="Times New Roman"/>
              </a:rPr>
              <a:t>is</a:t>
            </a:r>
            <a:r>
              <a:rPr sz="1700" spc="10" dirty="0">
                <a:solidFill>
                  <a:srgbClr val="212121"/>
                </a:solidFill>
                <a:latin typeface="Times New Roman"/>
                <a:cs typeface="Times New Roman"/>
              </a:rPr>
              <a:t> </a:t>
            </a:r>
            <a:r>
              <a:rPr sz="1700" spc="-5" dirty="0">
                <a:solidFill>
                  <a:srgbClr val="212121"/>
                </a:solidFill>
                <a:latin typeface="Times New Roman"/>
                <a:cs typeface="Times New Roman"/>
              </a:rPr>
              <a:t>only</a:t>
            </a:r>
            <a:r>
              <a:rPr sz="1700" spc="15" dirty="0">
                <a:solidFill>
                  <a:srgbClr val="212121"/>
                </a:solidFill>
                <a:latin typeface="Times New Roman"/>
                <a:cs typeface="Times New Roman"/>
              </a:rPr>
              <a:t> </a:t>
            </a:r>
            <a:r>
              <a:rPr sz="1700" spc="-5" dirty="0">
                <a:solidFill>
                  <a:srgbClr val="212121"/>
                </a:solidFill>
                <a:latin typeface="Times New Roman"/>
                <a:cs typeface="Times New Roman"/>
              </a:rPr>
              <a:t>single</a:t>
            </a:r>
            <a:r>
              <a:rPr sz="1700" spc="15" dirty="0">
                <a:solidFill>
                  <a:srgbClr val="212121"/>
                </a:solidFill>
                <a:latin typeface="Times New Roman"/>
                <a:cs typeface="Times New Roman"/>
              </a:rPr>
              <a:t> </a:t>
            </a:r>
            <a:r>
              <a:rPr sz="1700" spc="-5" dirty="0">
                <a:solidFill>
                  <a:srgbClr val="212121"/>
                </a:solidFill>
                <a:latin typeface="Times New Roman"/>
                <a:cs typeface="Times New Roman"/>
              </a:rPr>
              <a:t>pole</a:t>
            </a:r>
            <a:r>
              <a:rPr sz="1700" spc="5" dirty="0">
                <a:solidFill>
                  <a:srgbClr val="212121"/>
                </a:solidFill>
                <a:latin typeface="Times New Roman"/>
                <a:cs typeface="Times New Roman"/>
              </a:rPr>
              <a:t> </a:t>
            </a:r>
            <a:r>
              <a:rPr sz="1700" spc="-5" dirty="0">
                <a:solidFill>
                  <a:srgbClr val="212121"/>
                </a:solidFill>
                <a:latin typeface="Times New Roman"/>
                <a:cs typeface="Times New Roman"/>
              </a:rPr>
              <a:t>version</a:t>
            </a:r>
            <a:r>
              <a:rPr sz="1700" spc="5" dirty="0">
                <a:solidFill>
                  <a:srgbClr val="212121"/>
                </a:solidFill>
                <a:latin typeface="Times New Roman"/>
                <a:cs typeface="Times New Roman"/>
              </a:rPr>
              <a:t> </a:t>
            </a:r>
            <a:r>
              <a:rPr sz="1700" spc="-5" dirty="0">
                <a:solidFill>
                  <a:srgbClr val="212121"/>
                </a:solidFill>
                <a:latin typeface="Times New Roman"/>
                <a:cs typeface="Times New Roman"/>
              </a:rPr>
              <a:t>is</a:t>
            </a:r>
            <a:r>
              <a:rPr sz="1700" spc="10" dirty="0">
                <a:solidFill>
                  <a:srgbClr val="212121"/>
                </a:solidFill>
                <a:latin typeface="Times New Roman"/>
                <a:cs typeface="Times New Roman"/>
              </a:rPr>
              <a:t> </a:t>
            </a:r>
            <a:r>
              <a:rPr sz="1700" spc="-5" dirty="0">
                <a:solidFill>
                  <a:srgbClr val="212121"/>
                </a:solidFill>
                <a:latin typeface="Times New Roman"/>
                <a:cs typeface="Times New Roman"/>
              </a:rPr>
              <a:t>available</a:t>
            </a:r>
            <a:r>
              <a:rPr sz="1700" spc="5" dirty="0">
                <a:solidFill>
                  <a:srgbClr val="212121"/>
                </a:solidFill>
                <a:latin typeface="Times New Roman"/>
                <a:cs typeface="Times New Roman"/>
              </a:rPr>
              <a:t> </a:t>
            </a:r>
            <a:r>
              <a:rPr sz="1700" spc="-5" dirty="0">
                <a:solidFill>
                  <a:srgbClr val="212121"/>
                </a:solidFill>
                <a:latin typeface="Times New Roman"/>
                <a:cs typeface="Times New Roman"/>
              </a:rPr>
              <a:t>while</a:t>
            </a:r>
            <a:r>
              <a:rPr sz="1700" spc="5" dirty="0">
                <a:solidFill>
                  <a:srgbClr val="212121"/>
                </a:solidFill>
                <a:latin typeface="Times New Roman"/>
                <a:cs typeface="Times New Roman"/>
              </a:rPr>
              <a:t> </a:t>
            </a:r>
            <a:r>
              <a:rPr sz="1700" spc="-5" dirty="0">
                <a:solidFill>
                  <a:srgbClr val="212121"/>
                </a:solidFill>
                <a:latin typeface="Times New Roman"/>
                <a:cs typeface="Times New Roman"/>
              </a:rPr>
              <a:t>in</a:t>
            </a:r>
            <a:r>
              <a:rPr sz="1700" spc="20" dirty="0">
                <a:solidFill>
                  <a:srgbClr val="212121"/>
                </a:solidFill>
                <a:latin typeface="Times New Roman"/>
                <a:cs typeface="Times New Roman"/>
              </a:rPr>
              <a:t> </a:t>
            </a:r>
            <a:r>
              <a:rPr sz="1700" spc="-5" dirty="0">
                <a:solidFill>
                  <a:srgbClr val="212121"/>
                </a:solidFill>
                <a:latin typeface="Times New Roman"/>
                <a:cs typeface="Times New Roman"/>
              </a:rPr>
              <a:t>circuit</a:t>
            </a:r>
            <a:r>
              <a:rPr sz="1700" spc="15" dirty="0">
                <a:solidFill>
                  <a:srgbClr val="212121"/>
                </a:solidFill>
                <a:latin typeface="Times New Roman"/>
                <a:cs typeface="Times New Roman"/>
              </a:rPr>
              <a:t> </a:t>
            </a:r>
            <a:r>
              <a:rPr sz="1700" dirty="0">
                <a:solidFill>
                  <a:srgbClr val="212121"/>
                </a:solidFill>
                <a:latin typeface="Times New Roman"/>
                <a:cs typeface="Times New Roman"/>
              </a:rPr>
              <a:t>breaker</a:t>
            </a:r>
            <a:r>
              <a:rPr sz="1700" spc="-25" dirty="0">
                <a:solidFill>
                  <a:srgbClr val="212121"/>
                </a:solidFill>
                <a:latin typeface="Times New Roman"/>
                <a:cs typeface="Times New Roman"/>
              </a:rPr>
              <a:t> </a:t>
            </a:r>
            <a:r>
              <a:rPr sz="1700" spc="-5" dirty="0">
                <a:solidFill>
                  <a:srgbClr val="212121"/>
                </a:solidFill>
                <a:latin typeface="Times New Roman"/>
                <a:cs typeface="Times New Roman"/>
              </a:rPr>
              <a:t>single</a:t>
            </a:r>
            <a:r>
              <a:rPr sz="1700" spc="15" dirty="0">
                <a:solidFill>
                  <a:srgbClr val="212121"/>
                </a:solidFill>
                <a:latin typeface="Times New Roman"/>
                <a:cs typeface="Times New Roman"/>
              </a:rPr>
              <a:t> </a:t>
            </a:r>
            <a:r>
              <a:rPr sz="1700" spc="-5" dirty="0">
                <a:solidFill>
                  <a:srgbClr val="212121"/>
                </a:solidFill>
                <a:latin typeface="Times New Roman"/>
                <a:cs typeface="Times New Roman"/>
              </a:rPr>
              <a:t>and</a:t>
            </a:r>
            <a:r>
              <a:rPr sz="1700" spc="10" dirty="0">
                <a:solidFill>
                  <a:srgbClr val="212121"/>
                </a:solidFill>
                <a:latin typeface="Times New Roman"/>
                <a:cs typeface="Times New Roman"/>
              </a:rPr>
              <a:t> </a:t>
            </a:r>
            <a:r>
              <a:rPr sz="1700" spc="-5" dirty="0">
                <a:solidFill>
                  <a:srgbClr val="212121"/>
                </a:solidFill>
                <a:latin typeface="Times New Roman"/>
                <a:cs typeface="Times New Roman"/>
              </a:rPr>
              <a:t>multiple</a:t>
            </a:r>
            <a:r>
              <a:rPr sz="1700" spc="25" dirty="0">
                <a:solidFill>
                  <a:srgbClr val="212121"/>
                </a:solidFill>
                <a:latin typeface="Times New Roman"/>
                <a:cs typeface="Times New Roman"/>
              </a:rPr>
              <a:t> </a:t>
            </a:r>
            <a:r>
              <a:rPr sz="1700" spc="-5" dirty="0">
                <a:solidFill>
                  <a:srgbClr val="212121"/>
                </a:solidFill>
                <a:latin typeface="Times New Roman"/>
                <a:cs typeface="Times New Roman"/>
              </a:rPr>
              <a:t>pole</a:t>
            </a:r>
            <a:r>
              <a:rPr sz="1700" dirty="0">
                <a:solidFill>
                  <a:srgbClr val="212121"/>
                </a:solidFill>
                <a:latin typeface="Times New Roman"/>
                <a:cs typeface="Times New Roman"/>
              </a:rPr>
              <a:t> </a:t>
            </a:r>
            <a:r>
              <a:rPr sz="1700" spc="-5" dirty="0">
                <a:solidFill>
                  <a:srgbClr val="212121"/>
                </a:solidFill>
                <a:latin typeface="Times New Roman"/>
                <a:cs typeface="Times New Roman"/>
              </a:rPr>
              <a:t>version</a:t>
            </a:r>
            <a:r>
              <a:rPr sz="1700" dirty="0">
                <a:solidFill>
                  <a:srgbClr val="212121"/>
                </a:solidFill>
                <a:latin typeface="Times New Roman"/>
                <a:cs typeface="Times New Roman"/>
              </a:rPr>
              <a:t> </a:t>
            </a:r>
            <a:r>
              <a:rPr sz="1700" spc="-5" dirty="0">
                <a:solidFill>
                  <a:srgbClr val="212121"/>
                </a:solidFill>
                <a:latin typeface="Times New Roman"/>
                <a:cs typeface="Times New Roman"/>
              </a:rPr>
              <a:t>is</a:t>
            </a:r>
            <a:r>
              <a:rPr sz="1700" spc="10" dirty="0">
                <a:solidFill>
                  <a:srgbClr val="212121"/>
                </a:solidFill>
                <a:latin typeface="Times New Roman"/>
                <a:cs typeface="Times New Roman"/>
              </a:rPr>
              <a:t> </a:t>
            </a:r>
            <a:r>
              <a:rPr sz="1700" spc="-5" dirty="0">
                <a:solidFill>
                  <a:srgbClr val="212121"/>
                </a:solidFill>
                <a:latin typeface="Times New Roman"/>
                <a:cs typeface="Times New Roman"/>
              </a:rPr>
              <a:t>available.</a:t>
            </a:r>
            <a:endParaRPr sz="1700">
              <a:latin typeface="Times New Roman"/>
              <a:cs typeface="Times New Roman"/>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37561" y="645413"/>
            <a:ext cx="3834129" cy="452120"/>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C00000"/>
                </a:solidFill>
                <a:latin typeface="Times New Roman"/>
                <a:cs typeface="Times New Roman"/>
              </a:rPr>
              <a:t>Personal</a:t>
            </a:r>
            <a:r>
              <a:rPr sz="2800" b="1" spc="-20" dirty="0">
                <a:solidFill>
                  <a:srgbClr val="C00000"/>
                </a:solidFill>
                <a:latin typeface="Times New Roman"/>
                <a:cs typeface="Times New Roman"/>
              </a:rPr>
              <a:t> </a:t>
            </a:r>
            <a:r>
              <a:rPr sz="2800" b="1" dirty="0">
                <a:solidFill>
                  <a:srgbClr val="C00000"/>
                </a:solidFill>
                <a:latin typeface="Times New Roman"/>
                <a:cs typeface="Times New Roman"/>
              </a:rPr>
              <a:t>safety</a:t>
            </a:r>
            <a:r>
              <a:rPr sz="2800" b="1" spc="-15" dirty="0">
                <a:solidFill>
                  <a:srgbClr val="C00000"/>
                </a:solidFill>
                <a:latin typeface="Times New Roman"/>
                <a:cs typeface="Times New Roman"/>
              </a:rPr>
              <a:t> </a:t>
            </a:r>
            <a:r>
              <a:rPr sz="2800" b="1" spc="-10" dirty="0">
                <a:solidFill>
                  <a:srgbClr val="C00000"/>
                </a:solidFill>
                <a:latin typeface="Times New Roman"/>
                <a:cs typeface="Times New Roman"/>
              </a:rPr>
              <a:t>measures</a:t>
            </a:r>
            <a:endParaRPr sz="2800">
              <a:latin typeface="Times New Roman"/>
              <a:cs typeface="Times New Roman"/>
            </a:endParaRPr>
          </a:p>
        </p:txBody>
      </p:sp>
      <p:pic>
        <p:nvPicPr>
          <p:cNvPr id="3" name="object 3"/>
          <p:cNvPicPr/>
          <p:nvPr/>
        </p:nvPicPr>
        <p:blipFill>
          <a:blip r:embed="rId2" cstate="print"/>
          <a:stretch>
            <a:fillRect/>
          </a:stretch>
        </p:blipFill>
        <p:spPr>
          <a:xfrm>
            <a:off x="3517391" y="1385316"/>
            <a:ext cx="5725668" cy="4791456"/>
          </a:xfrm>
          <a:prstGeom prst="rect">
            <a:avLst/>
          </a:prstGeom>
        </p:spPr>
      </p:pic>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614"/>
              </a:lnSpc>
            </a:pPr>
            <a:r>
              <a:rPr spc="-10" dirty="0"/>
              <a:t>06-12-2021</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14"/>
              </a:lnSpc>
            </a:pPr>
            <a:fld id="{81D60167-4931-47E6-BA6A-407CBD079E47}" type="slidenum">
              <a:rPr spc="-5" dirty="0"/>
              <a:t>21</a:t>
            </a:fld>
            <a:endParaRPr spc="-5"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id's Korn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810000"/>
            <a:ext cx="3708710" cy="1981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to prevent electrical accidents at ho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3400" y="1143000"/>
            <a:ext cx="3510833" cy="17208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hydroquebec.com/themes/securite/images/maison/situations-dangereuses/fil-bris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316271"/>
            <a:ext cx="1965325" cy="19653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858175" y="619780"/>
            <a:ext cx="7542449" cy="523220"/>
          </a:xfrm>
          <a:prstGeom prst="rect">
            <a:avLst/>
          </a:prstGeom>
        </p:spPr>
        <p:txBody>
          <a:bodyPr wrap="none">
            <a:spAutoFit/>
          </a:bodyPr>
          <a:lstStyle/>
          <a:p>
            <a:r>
              <a:rPr lang="en-GB" sz="2800" b="1" dirty="0">
                <a:solidFill>
                  <a:schemeClr val="accent2">
                    <a:lumMod val="50000"/>
                  </a:schemeClr>
                </a:solidFill>
                <a:latin typeface="Lucida Console" panose="020B0609040504020204" pitchFamily="49" charset="0"/>
              </a:rPr>
              <a:t>Never take risks with electricity!</a:t>
            </a:r>
            <a:endParaRPr lang="en-US" sz="2800" b="1" dirty="0">
              <a:solidFill>
                <a:schemeClr val="accent2">
                  <a:lumMod val="50000"/>
                </a:schemeClr>
              </a:solidFill>
              <a:latin typeface="Lucida Console" panose="020B0609040504020204" pitchFamily="49" charset="0"/>
            </a:endParaRPr>
          </a:p>
        </p:txBody>
      </p:sp>
      <p:pic>
        <p:nvPicPr>
          <p:cNvPr id="1032" name="Picture 8" descr="https://www.hydroquebec.com/themes/securite/images/maison/situations-dangereuses/debrancher-apparei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3734" y="4038601"/>
            <a:ext cx="3454631" cy="16932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www.hydroquebec.com/themes/securite/images/maison/situations-dangereuses/changer-lamp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600" y="1524000"/>
            <a:ext cx="3581783" cy="1755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13923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2" descr="https://www.hydroquebec.com/themes/securite/images/maison/situations-dangereuses/percer-mu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265429"/>
            <a:ext cx="3816924" cy="187085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www.hydroquebec.com/themes/securite/images/maison/situations-dangereuses/fer-a-repass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1188028"/>
            <a:ext cx="3886583" cy="1905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549978" y="3600903"/>
            <a:ext cx="3541354" cy="369332"/>
          </a:xfrm>
          <a:prstGeom prst="rect">
            <a:avLst/>
          </a:prstGeom>
        </p:spPr>
        <p:txBody>
          <a:bodyPr wrap="none">
            <a:spAutoFit/>
          </a:bodyPr>
          <a:lstStyle/>
          <a:p>
            <a:r>
              <a:rPr lang="en-US" b="1" dirty="0">
                <a:solidFill>
                  <a:srgbClr val="C00000"/>
                </a:solidFill>
                <a:latin typeface="Lucida Sans" panose="020B0602030504020204" pitchFamily="34" charset="0"/>
              </a:rPr>
              <a:t>Water + Electricity = Danger!</a:t>
            </a:r>
            <a:endParaRPr lang="en-US" dirty="0">
              <a:solidFill>
                <a:srgbClr val="C00000"/>
              </a:solidFill>
            </a:endParaRPr>
          </a:p>
        </p:txBody>
      </p:sp>
      <p:pic>
        <p:nvPicPr>
          <p:cNvPr id="2052" name="Picture 4" descr="https://www.hydroquebec.com/themes/securite/images/maison/situations-dangereuses/salle-de-bai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3962400"/>
            <a:ext cx="3490383" cy="171080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www.hydroquebec.com/themes/securite/images/maison/situations-dangereuses/piscin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05800" y="4095958"/>
            <a:ext cx="2921415" cy="14319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821701" y="6065871"/>
            <a:ext cx="4997907" cy="369332"/>
          </a:xfrm>
          <a:prstGeom prst="rect">
            <a:avLst/>
          </a:prstGeom>
        </p:spPr>
        <p:txBody>
          <a:bodyPr wrap="none">
            <a:spAutoFit/>
          </a:bodyPr>
          <a:lstStyle/>
          <a:p>
            <a:r>
              <a:rPr lang="en-GB" b="1" dirty="0">
                <a:solidFill>
                  <a:srgbClr val="003465"/>
                </a:solidFill>
                <a:latin typeface="Open Sans"/>
              </a:rPr>
              <a:t>Never throw water on an outlet that’s on fire</a:t>
            </a:r>
            <a:endParaRPr lang="en-GB" b="1" i="0" dirty="0">
              <a:solidFill>
                <a:srgbClr val="003465"/>
              </a:solidFill>
              <a:effectLst/>
              <a:latin typeface="Open Sans"/>
            </a:endParaRPr>
          </a:p>
        </p:txBody>
      </p:sp>
      <p:pic>
        <p:nvPicPr>
          <p:cNvPr id="2056" name="Picture 8" descr="https://www.hydroquebec.com/themes/securite/images/maison/situations-dangereuses/troisieme-broch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00600" y="4388350"/>
            <a:ext cx="2743200" cy="1344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4379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37561" y="645413"/>
            <a:ext cx="3380104" cy="452120"/>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0F13C0"/>
                </a:solidFill>
                <a:latin typeface="Times New Roman"/>
                <a:cs typeface="Times New Roman"/>
              </a:rPr>
              <a:t>Earthing </a:t>
            </a:r>
            <a:r>
              <a:rPr sz="2800" b="1" dirty="0">
                <a:solidFill>
                  <a:srgbClr val="0F13C0"/>
                </a:solidFill>
                <a:latin typeface="Times New Roman"/>
                <a:cs typeface="Times New Roman"/>
              </a:rPr>
              <a:t>and</a:t>
            </a:r>
            <a:r>
              <a:rPr sz="2800" b="1" spc="5" dirty="0">
                <a:solidFill>
                  <a:srgbClr val="0F13C0"/>
                </a:solidFill>
                <a:latin typeface="Times New Roman"/>
                <a:cs typeface="Times New Roman"/>
              </a:rPr>
              <a:t> </a:t>
            </a:r>
            <a:r>
              <a:rPr sz="2800" b="1" dirty="0">
                <a:solidFill>
                  <a:srgbClr val="0F13C0"/>
                </a:solidFill>
                <a:latin typeface="Times New Roman"/>
                <a:cs typeface="Times New Roman"/>
              </a:rPr>
              <a:t>its</a:t>
            </a:r>
            <a:r>
              <a:rPr sz="2800" b="1" spc="-20" dirty="0">
                <a:solidFill>
                  <a:srgbClr val="0F13C0"/>
                </a:solidFill>
                <a:latin typeface="Times New Roman"/>
                <a:cs typeface="Times New Roman"/>
              </a:rPr>
              <a:t> </a:t>
            </a:r>
            <a:r>
              <a:rPr sz="2800" b="1" spc="-5" dirty="0">
                <a:solidFill>
                  <a:srgbClr val="0F13C0"/>
                </a:solidFill>
                <a:latin typeface="Times New Roman"/>
                <a:cs typeface="Times New Roman"/>
              </a:rPr>
              <a:t>types</a:t>
            </a:r>
            <a:endParaRPr sz="2800">
              <a:latin typeface="Times New Roman"/>
              <a:cs typeface="Times New Roman"/>
            </a:endParaRPr>
          </a:p>
        </p:txBody>
      </p:sp>
      <p:pic>
        <p:nvPicPr>
          <p:cNvPr id="3" name="object 3"/>
          <p:cNvPicPr/>
          <p:nvPr/>
        </p:nvPicPr>
        <p:blipFill>
          <a:blip r:embed="rId2" cstate="print"/>
          <a:stretch>
            <a:fillRect/>
          </a:stretch>
        </p:blipFill>
        <p:spPr>
          <a:xfrm>
            <a:off x="3043427" y="1400555"/>
            <a:ext cx="6673596" cy="4760976"/>
          </a:xfrm>
          <a:prstGeom prst="rect">
            <a:avLst/>
          </a:prstGeom>
        </p:spPr>
      </p:pic>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614"/>
              </a:lnSpc>
            </a:pPr>
            <a:r>
              <a:rPr spc="-10" dirty="0"/>
              <a:t>06-12-2021</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14"/>
              </a:lnSpc>
            </a:pPr>
            <a:fld id="{81D60167-4931-47E6-BA6A-407CBD079E47}" type="slidenum">
              <a:rPr spc="-5" dirty="0"/>
              <a:t>24</a:t>
            </a:fld>
            <a:endParaRPr spc="-5"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37561" y="735329"/>
            <a:ext cx="4192904"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F13C0"/>
                </a:solidFill>
                <a:latin typeface="Times New Roman"/>
                <a:cs typeface="Times New Roman"/>
              </a:rPr>
              <a:t>Residual</a:t>
            </a:r>
            <a:r>
              <a:rPr sz="1800" b="1" spc="5" dirty="0">
                <a:solidFill>
                  <a:srgbClr val="0F13C0"/>
                </a:solidFill>
                <a:latin typeface="Times New Roman"/>
                <a:cs typeface="Times New Roman"/>
              </a:rPr>
              <a:t> </a:t>
            </a:r>
            <a:r>
              <a:rPr sz="1800" b="1" spc="-5" dirty="0">
                <a:solidFill>
                  <a:srgbClr val="0F13C0"/>
                </a:solidFill>
                <a:latin typeface="Times New Roman"/>
                <a:cs typeface="Times New Roman"/>
              </a:rPr>
              <a:t>Current</a:t>
            </a:r>
            <a:r>
              <a:rPr sz="1800" b="1" dirty="0">
                <a:solidFill>
                  <a:srgbClr val="0F13C0"/>
                </a:solidFill>
                <a:latin typeface="Times New Roman"/>
                <a:cs typeface="Times New Roman"/>
              </a:rPr>
              <a:t> </a:t>
            </a:r>
            <a:r>
              <a:rPr sz="1800" b="1" spc="-5" dirty="0">
                <a:solidFill>
                  <a:srgbClr val="0F13C0"/>
                </a:solidFill>
                <a:latin typeface="Times New Roman"/>
                <a:cs typeface="Times New Roman"/>
              </a:rPr>
              <a:t>Circuit</a:t>
            </a:r>
            <a:r>
              <a:rPr sz="1800" b="1" dirty="0">
                <a:solidFill>
                  <a:srgbClr val="0F13C0"/>
                </a:solidFill>
                <a:latin typeface="Times New Roman"/>
                <a:cs typeface="Times New Roman"/>
              </a:rPr>
              <a:t> </a:t>
            </a:r>
            <a:r>
              <a:rPr sz="1800" b="1" spc="-5" dirty="0">
                <a:solidFill>
                  <a:srgbClr val="0F13C0"/>
                </a:solidFill>
                <a:latin typeface="Times New Roman"/>
                <a:cs typeface="Times New Roman"/>
              </a:rPr>
              <a:t>Breaker</a:t>
            </a:r>
            <a:r>
              <a:rPr sz="1800" b="1" spc="-35" dirty="0">
                <a:solidFill>
                  <a:srgbClr val="0F13C0"/>
                </a:solidFill>
                <a:latin typeface="Times New Roman"/>
                <a:cs typeface="Times New Roman"/>
              </a:rPr>
              <a:t> </a:t>
            </a:r>
            <a:r>
              <a:rPr sz="1800" b="1" spc="-5" dirty="0">
                <a:solidFill>
                  <a:srgbClr val="0F13C0"/>
                </a:solidFill>
                <a:latin typeface="Times New Roman"/>
                <a:cs typeface="Times New Roman"/>
              </a:rPr>
              <a:t>(RCCB)</a:t>
            </a:r>
            <a:endParaRPr sz="1800">
              <a:latin typeface="Times New Roman"/>
              <a:cs typeface="Times New Roman"/>
            </a:endParaRPr>
          </a:p>
        </p:txBody>
      </p:sp>
      <p:pic>
        <p:nvPicPr>
          <p:cNvPr id="3" name="object 3"/>
          <p:cNvPicPr/>
          <p:nvPr/>
        </p:nvPicPr>
        <p:blipFill>
          <a:blip r:embed="rId2" cstate="print"/>
          <a:stretch>
            <a:fillRect/>
          </a:stretch>
        </p:blipFill>
        <p:spPr>
          <a:xfrm>
            <a:off x="614172" y="1450847"/>
            <a:ext cx="4762500" cy="4762500"/>
          </a:xfrm>
          <a:prstGeom prst="rect">
            <a:avLst/>
          </a:prstGeom>
        </p:spPr>
      </p:pic>
      <p:pic>
        <p:nvPicPr>
          <p:cNvPr id="4" name="object 4"/>
          <p:cNvPicPr/>
          <p:nvPr/>
        </p:nvPicPr>
        <p:blipFill>
          <a:blip r:embed="rId3" cstate="print"/>
          <a:stretch>
            <a:fillRect/>
          </a:stretch>
        </p:blipFill>
        <p:spPr>
          <a:xfrm>
            <a:off x="5509259" y="1217674"/>
            <a:ext cx="6420612" cy="5515354"/>
          </a:xfrm>
          <a:prstGeom prst="rect">
            <a:avLst/>
          </a:prstGeom>
        </p:spPr>
      </p:pic>
      <p:sp>
        <p:nvSpPr>
          <p:cNvPr id="5" name="object 5"/>
          <p:cNvSpPr txBox="1">
            <a:spLocks noGrp="1"/>
          </p:cNvSpPr>
          <p:nvPr>
            <p:ph type="dt" sz="half" idx="6"/>
          </p:nvPr>
        </p:nvSpPr>
        <p:spPr>
          <a:prstGeom prst="rect">
            <a:avLst/>
          </a:prstGeom>
        </p:spPr>
        <p:txBody>
          <a:bodyPr vert="horz" wrap="square" lIns="0" tIns="0" rIns="0" bIns="0" rtlCol="0">
            <a:spAutoFit/>
          </a:bodyPr>
          <a:lstStyle/>
          <a:p>
            <a:pPr marL="12700">
              <a:lnSpc>
                <a:spcPts val="1614"/>
              </a:lnSpc>
            </a:pPr>
            <a:r>
              <a:rPr spc="-10" dirty="0"/>
              <a:t>06-12-2021</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614"/>
              </a:lnSpc>
            </a:pPr>
            <a:fld id="{81D60167-4931-47E6-BA6A-407CBD079E47}" type="slidenum">
              <a:rPr spc="-5" dirty="0"/>
              <a:t>25</a:t>
            </a:fld>
            <a:endParaRPr spc="-5"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74026" y="988796"/>
            <a:ext cx="10335983" cy="5236591"/>
          </a:xfrm>
          <a:prstGeom prst="rect">
            <a:avLst/>
          </a:prstGeom>
        </p:spPr>
      </p:pic>
      <p:sp>
        <p:nvSpPr>
          <p:cNvPr id="3" name="object 3"/>
          <p:cNvSpPr txBox="1">
            <a:spLocks noGrp="1"/>
          </p:cNvSpPr>
          <p:nvPr>
            <p:ph type="dt" sz="half" idx="6"/>
          </p:nvPr>
        </p:nvSpPr>
        <p:spPr>
          <a:prstGeom prst="rect">
            <a:avLst/>
          </a:prstGeom>
        </p:spPr>
        <p:txBody>
          <a:bodyPr vert="horz" wrap="square" lIns="0" tIns="0" rIns="0" bIns="0" rtlCol="0">
            <a:spAutoFit/>
          </a:bodyPr>
          <a:lstStyle/>
          <a:p>
            <a:pPr marL="12700">
              <a:lnSpc>
                <a:spcPts val="1614"/>
              </a:lnSpc>
            </a:pPr>
            <a:r>
              <a:rPr spc="-10" dirty="0"/>
              <a:t>06-12-2021</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14"/>
              </a:lnSpc>
            </a:pPr>
            <a:fld id="{81D60167-4931-47E6-BA6A-407CBD079E47}" type="slidenum">
              <a:rPr spc="-5" dirty="0"/>
              <a:t>26</a:t>
            </a:fld>
            <a:endParaRPr spc="-5"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prstGeom prst="rect">
            <a:avLst/>
          </a:prstGeom>
        </p:spPr>
        <p:txBody>
          <a:bodyPr vert="horz" wrap="square" lIns="0" tIns="13335" rIns="0" bIns="0" rtlCol="0">
            <a:spAutoFit/>
          </a:bodyPr>
          <a:lstStyle/>
          <a:p>
            <a:pPr marL="469900" marR="603250" indent="-457200">
              <a:lnSpc>
                <a:spcPct val="100000"/>
              </a:lnSpc>
              <a:spcBef>
                <a:spcPts val="105"/>
              </a:spcBef>
              <a:buFont typeface="Wingdings"/>
              <a:buChar char=""/>
              <a:tabLst>
                <a:tab pos="469900" algn="l"/>
              </a:tabLst>
            </a:pPr>
            <a:r>
              <a:rPr spc="-5" dirty="0"/>
              <a:t>The </a:t>
            </a:r>
            <a:r>
              <a:rPr spc="-10" dirty="0"/>
              <a:t>generation,</a:t>
            </a:r>
            <a:r>
              <a:rPr spc="-20" dirty="0"/>
              <a:t> </a:t>
            </a:r>
            <a:r>
              <a:rPr spc="-10" dirty="0"/>
              <a:t>transmission</a:t>
            </a:r>
            <a:r>
              <a:rPr spc="25" dirty="0"/>
              <a:t> </a:t>
            </a:r>
            <a:r>
              <a:rPr dirty="0"/>
              <a:t>and</a:t>
            </a:r>
            <a:r>
              <a:rPr spc="10" dirty="0"/>
              <a:t> </a:t>
            </a:r>
            <a:r>
              <a:rPr spc="-10" dirty="0"/>
              <a:t>distribution</a:t>
            </a:r>
            <a:r>
              <a:rPr spc="45" dirty="0"/>
              <a:t> </a:t>
            </a:r>
            <a:r>
              <a:rPr dirty="0"/>
              <a:t>of </a:t>
            </a:r>
            <a:r>
              <a:rPr spc="-5" dirty="0"/>
              <a:t>electrical </a:t>
            </a:r>
            <a:r>
              <a:rPr spc="-710" dirty="0"/>
              <a:t> </a:t>
            </a:r>
            <a:r>
              <a:rPr spc="-10" dirty="0"/>
              <a:t>energy</a:t>
            </a:r>
            <a:r>
              <a:rPr spc="-5" dirty="0"/>
              <a:t> </a:t>
            </a:r>
            <a:r>
              <a:rPr spc="-20" dirty="0"/>
              <a:t>started</a:t>
            </a:r>
            <a:r>
              <a:rPr dirty="0"/>
              <a:t> with</a:t>
            </a:r>
            <a:r>
              <a:rPr spc="10" dirty="0"/>
              <a:t> </a:t>
            </a:r>
            <a:r>
              <a:rPr spc="-10" dirty="0"/>
              <a:t>direct</a:t>
            </a:r>
            <a:r>
              <a:rPr dirty="0"/>
              <a:t> </a:t>
            </a:r>
            <a:r>
              <a:rPr spc="-10" dirty="0"/>
              <a:t>current</a:t>
            </a:r>
          </a:p>
          <a:p>
            <a:pPr marL="469900" marR="6985" indent="-457200">
              <a:lnSpc>
                <a:spcPct val="100000"/>
              </a:lnSpc>
              <a:spcBef>
                <a:spcPts val="20"/>
              </a:spcBef>
              <a:buFont typeface="Wingdings"/>
              <a:buChar char=""/>
              <a:tabLst>
                <a:tab pos="469265" algn="l"/>
                <a:tab pos="469900" algn="l"/>
              </a:tabLst>
            </a:pPr>
            <a:r>
              <a:rPr sz="2800" spc="-10" dirty="0">
                <a:solidFill>
                  <a:srgbClr val="000099"/>
                </a:solidFill>
              </a:rPr>
              <a:t>During</a:t>
            </a:r>
            <a:r>
              <a:rPr sz="2800" spc="320" dirty="0">
                <a:solidFill>
                  <a:srgbClr val="000099"/>
                </a:solidFill>
              </a:rPr>
              <a:t> </a:t>
            </a:r>
            <a:r>
              <a:rPr sz="2800" spc="-5" dirty="0">
                <a:solidFill>
                  <a:srgbClr val="000099"/>
                </a:solidFill>
              </a:rPr>
              <a:t>the</a:t>
            </a:r>
            <a:r>
              <a:rPr sz="2800" spc="320" dirty="0">
                <a:solidFill>
                  <a:srgbClr val="000099"/>
                </a:solidFill>
              </a:rPr>
              <a:t> </a:t>
            </a:r>
            <a:r>
              <a:rPr sz="2800" dirty="0">
                <a:solidFill>
                  <a:srgbClr val="000099"/>
                </a:solidFill>
              </a:rPr>
              <a:t>1880s</a:t>
            </a:r>
            <a:r>
              <a:rPr sz="2800" spc="315" dirty="0">
                <a:solidFill>
                  <a:srgbClr val="000099"/>
                </a:solidFill>
              </a:rPr>
              <a:t> </a:t>
            </a:r>
            <a:r>
              <a:rPr sz="2800" dirty="0">
                <a:solidFill>
                  <a:srgbClr val="000099"/>
                </a:solidFill>
              </a:rPr>
              <a:t>and</a:t>
            </a:r>
            <a:r>
              <a:rPr sz="2800" spc="310" dirty="0">
                <a:solidFill>
                  <a:srgbClr val="000099"/>
                </a:solidFill>
              </a:rPr>
              <a:t> </a:t>
            </a:r>
            <a:r>
              <a:rPr sz="2800" dirty="0">
                <a:solidFill>
                  <a:srgbClr val="000099"/>
                </a:solidFill>
              </a:rPr>
              <a:t>1890s,</a:t>
            </a:r>
            <a:r>
              <a:rPr sz="2800" spc="325" dirty="0">
                <a:solidFill>
                  <a:srgbClr val="000099"/>
                </a:solidFill>
              </a:rPr>
              <a:t> </a:t>
            </a:r>
            <a:r>
              <a:rPr sz="2800" spc="-5" dirty="0">
                <a:solidFill>
                  <a:srgbClr val="000099"/>
                </a:solidFill>
              </a:rPr>
              <a:t>the</a:t>
            </a:r>
            <a:r>
              <a:rPr sz="2800" spc="315" dirty="0">
                <a:solidFill>
                  <a:srgbClr val="000099"/>
                </a:solidFill>
              </a:rPr>
              <a:t> </a:t>
            </a:r>
            <a:r>
              <a:rPr sz="2800" spc="-10" dirty="0">
                <a:solidFill>
                  <a:srgbClr val="000099"/>
                </a:solidFill>
              </a:rPr>
              <a:t>introduction</a:t>
            </a:r>
            <a:r>
              <a:rPr sz="2800" spc="330" dirty="0">
                <a:solidFill>
                  <a:srgbClr val="000099"/>
                </a:solidFill>
              </a:rPr>
              <a:t> </a:t>
            </a:r>
            <a:r>
              <a:rPr sz="2800" spc="-5" dirty="0">
                <a:solidFill>
                  <a:srgbClr val="000099"/>
                </a:solidFill>
              </a:rPr>
              <a:t>of</a:t>
            </a:r>
            <a:r>
              <a:rPr sz="2800" spc="315" dirty="0">
                <a:solidFill>
                  <a:srgbClr val="000099"/>
                </a:solidFill>
              </a:rPr>
              <a:t> </a:t>
            </a:r>
            <a:r>
              <a:rPr sz="2800" spc="-20" dirty="0">
                <a:solidFill>
                  <a:srgbClr val="000099"/>
                </a:solidFill>
              </a:rPr>
              <a:t>transformers,</a:t>
            </a:r>
            <a:r>
              <a:rPr sz="2800" spc="335" dirty="0">
                <a:solidFill>
                  <a:srgbClr val="000099"/>
                </a:solidFill>
              </a:rPr>
              <a:t> </a:t>
            </a:r>
            <a:r>
              <a:rPr sz="2800" spc="-5" dirty="0">
                <a:solidFill>
                  <a:srgbClr val="000099"/>
                </a:solidFill>
              </a:rPr>
              <a:t>poly- </a:t>
            </a:r>
            <a:r>
              <a:rPr sz="2800" spc="-620" dirty="0">
                <a:solidFill>
                  <a:srgbClr val="000099"/>
                </a:solidFill>
              </a:rPr>
              <a:t> </a:t>
            </a:r>
            <a:r>
              <a:rPr sz="2800" spc="-5" dirty="0">
                <a:solidFill>
                  <a:srgbClr val="000099"/>
                </a:solidFill>
              </a:rPr>
              <a:t>phase</a:t>
            </a:r>
            <a:r>
              <a:rPr sz="2800" spc="30" dirty="0">
                <a:solidFill>
                  <a:srgbClr val="000099"/>
                </a:solidFill>
              </a:rPr>
              <a:t> </a:t>
            </a:r>
            <a:r>
              <a:rPr sz="2800" spc="-10" dirty="0">
                <a:solidFill>
                  <a:srgbClr val="000099"/>
                </a:solidFill>
              </a:rPr>
              <a:t>circuits,</a:t>
            </a:r>
            <a:r>
              <a:rPr sz="2800" spc="20" dirty="0">
                <a:solidFill>
                  <a:srgbClr val="000099"/>
                </a:solidFill>
              </a:rPr>
              <a:t> </a:t>
            </a:r>
            <a:r>
              <a:rPr sz="2800" spc="-5" dirty="0">
                <a:solidFill>
                  <a:srgbClr val="000099"/>
                </a:solidFill>
              </a:rPr>
              <a:t>and</a:t>
            </a:r>
            <a:r>
              <a:rPr sz="2800" spc="10" dirty="0">
                <a:solidFill>
                  <a:srgbClr val="000099"/>
                </a:solidFill>
              </a:rPr>
              <a:t> </a:t>
            </a:r>
            <a:r>
              <a:rPr sz="2800" spc="-5" dirty="0">
                <a:solidFill>
                  <a:srgbClr val="000099"/>
                </a:solidFill>
              </a:rPr>
              <a:t>the</a:t>
            </a:r>
            <a:r>
              <a:rPr sz="2800" spc="5" dirty="0">
                <a:solidFill>
                  <a:srgbClr val="000099"/>
                </a:solidFill>
              </a:rPr>
              <a:t> </a:t>
            </a:r>
            <a:r>
              <a:rPr sz="2800" spc="-5" dirty="0">
                <a:solidFill>
                  <a:srgbClr val="000099"/>
                </a:solidFill>
              </a:rPr>
              <a:t>induction</a:t>
            </a:r>
            <a:r>
              <a:rPr sz="2800" spc="40" dirty="0">
                <a:solidFill>
                  <a:srgbClr val="000099"/>
                </a:solidFill>
              </a:rPr>
              <a:t> </a:t>
            </a:r>
            <a:r>
              <a:rPr sz="2800" spc="-10" dirty="0">
                <a:solidFill>
                  <a:srgbClr val="000099"/>
                </a:solidFill>
              </a:rPr>
              <a:t>motor</a:t>
            </a:r>
            <a:r>
              <a:rPr sz="2800" spc="15" dirty="0">
                <a:solidFill>
                  <a:srgbClr val="000099"/>
                </a:solidFill>
              </a:rPr>
              <a:t> </a:t>
            </a:r>
            <a:r>
              <a:rPr sz="2800" spc="-5" dirty="0">
                <a:solidFill>
                  <a:srgbClr val="000099"/>
                </a:solidFill>
              </a:rPr>
              <a:t>changed</a:t>
            </a:r>
            <a:r>
              <a:rPr sz="2800" dirty="0">
                <a:solidFill>
                  <a:srgbClr val="000099"/>
                </a:solidFill>
              </a:rPr>
              <a:t> </a:t>
            </a:r>
            <a:r>
              <a:rPr sz="2800" spc="-5" dirty="0">
                <a:solidFill>
                  <a:srgbClr val="000099"/>
                </a:solidFill>
              </a:rPr>
              <a:t>the</a:t>
            </a:r>
            <a:r>
              <a:rPr sz="2800" spc="5" dirty="0">
                <a:solidFill>
                  <a:srgbClr val="000099"/>
                </a:solidFill>
              </a:rPr>
              <a:t> </a:t>
            </a:r>
            <a:r>
              <a:rPr sz="2800" spc="-15" dirty="0">
                <a:solidFill>
                  <a:srgbClr val="000099"/>
                </a:solidFill>
              </a:rPr>
              <a:t>AC</a:t>
            </a:r>
            <a:r>
              <a:rPr sz="2800" spc="15" dirty="0">
                <a:solidFill>
                  <a:srgbClr val="000099"/>
                </a:solidFill>
              </a:rPr>
              <a:t> </a:t>
            </a:r>
            <a:r>
              <a:rPr sz="2800" spc="-10" dirty="0">
                <a:solidFill>
                  <a:srgbClr val="000099"/>
                </a:solidFill>
              </a:rPr>
              <a:t>power </a:t>
            </a:r>
            <a:r>
              <a:rPr sz="2800" spc="-30" dirty="0">
                <a:solidFill>
                  <a:srgbClr val="000099"/>
                </a:solidFill>
              </a:rPr>
              <a:t>system</a:t>
            </a:r>
            <a:endParaRPr sz="2800"/>
          </a:p>
          <a:p>
            <a:pPr marL="469900" marR="7620" indent="-457200" algn="just">
              <a:lnSpc>
                <a:spcPct val="100000"/>
              </a:lnSpc>
              <a:buFont typeface="Wingdings"/>
              <a:buChar char=""/>
              <a:tabLst>
                <a:tab pos="469900" algn="l"/>
              </a:tabLst>
            </a:pPr>
            <a:r>
              <a:rPr sz="2800" spc="-10" dirty="0"/>
              <a:t>The</a:t>
            </a:r>
            <a:r>
              <a:rPr sz="2800" spc="-5" dirty="0"/>
              <a:t> DC</a:t>
            </a:r>
            <a:r>
              <a:rPr sz="2800" dirty="0"/>
              <a:t> </a:t>
            </a:r>
            <a:r>
              <a:rPr sz="2800" spc="-25" dirty="0"/>
              <a:t>generators</a:t>
            </a:r>
            <a:r>
              <a:rPr sz="2800" spc="-20" dirty="0"/>
              <a:t> were</a:t>
            </a:r>
            <a:r>
              <a:rPr sz="2800" spc="-15" dirty="0"/>
              <a:t> </a:t>
            </a:r>
            <a:r>
              <a:rPr sz="2800" spc="-10" dirty="0"/>
              <a:t>replaced</a:t>
            </a:r>
            <a:r>
              <a:rPr sz="2800" spc="-5" dirty="0"/>
              <a:t> with</a:t>
            </a:r>
            <a:r>
              <a:rPr sz="2800" dirty="0"/>
              <a:t> </a:t>
            </a:r>
            <a:r>
              <a:rPr sz="2800" spc="-15" dirty="0"/>
              <a:t>three</a:t>
            </a:r>
            <a:r>
              <a:rPr sz="2800" spc="-10" dirty="0"/>
              <a:t> </a:t>
            </a:r>
            <a:r>
              <a:rPr sz="2800" spc="-5" dirty="0"/>
              <a:t>phase</a:t>
            </a:r>
            <a:r>
              <a:rPr sz="2800" dirty="0"/>
              <a:t> ac</a:t>
            </a:r>
            <a:r>
              <a:rPr sz="2800" spc="5" dirty="0"/>
              <a:t> </a:t>
            </a:r>
            <a:r>
              <a:rPr sz="2800" spc="-25" dirty="0"/>
              <a:t>generators </a:t>
            </a:r>
            <a:r>
              <a:rPr sz="2800" spc="-20" dirty="0"/>
              <a:t> </a:t>
            </a:r>
            <a:r>
              <a:rPr sz="2800" spc="-10" dirty="0"/>
              <a:t>(often </a:t>
            </a:r>
            <a:r>
              <a:rPr sz="2800" spc="-25" dirty="0"/>
              <a:t>referred </a:t>
            </a:r>
            <a:r>
              <a:rPr sz="2800" spc="-15" dirty="0"/>
              <a:t>to </a:t>
            </a:r>
            <a:r>
              <a:rPr sz="2800" spc="-5" dirty="0"/>
              <a:t>as </a:t>
            </a:r>
            <a:r>
              <a:rPr sz="2800" spc="-10" dirty="0"/>
              <a:t>Synchronous </a:t>
            </a:r>
            <a:r>
              <a:rPr sz="2800" spc="-25" dirty="0"/>
              <a:t>generators) </a:t>
            </a:r>
            <a:r>
              <a:rPr sz="2800" dirty="0"/>
              <a:t>due </a:t>
            </a:r>
            <a:r>
              <a:rPr sz="2800" spc="-15" dirty="0"/>
              <a:t>to </a:t>
            </a:r>
            <a:r>
              <a:rPr sz="2800" spc="-5" dirty="0"/>
              <a:t>the </a:t>
            </a:r>
            <a:r>
              <a:rPr sz="2800" spc="-15" dirty="0"/>
              <a:t>following </a:t>
            </a:r>
            <a:r>
              <a:rPr sz="2800" spc="-10" dirty="0"/>
              <a:t> </a:t>
            </a:r>
            <a:r>
              <a:rPr sz="2800" spc="-20" dirty="0"/>
              <a:t>constraints</a:t>
            </a:r>
            <a:endParaRPr sz="2800"/>
          </a:p>
          <a:p>
            <a:pPr marL="1841500" marR="5080" lvl="1" indent="-457200" algn="just">
              <a:lnSpc>
                <a:spcPct val="100000"/>
              </a:lnSpc>
              <a:spcBef>
                <a:spcPts val="5"/>
              </a:spcBef>
              <a:buFont typeface="Wingdings"/>
              <a:buChar char=""/>
              <a:tabLst>
                <a:tab pos="1842135" algn="l"/>
              </a:tabLst>
            </a:pPr>
            <a:r>
              <a:rPr sz="2800" spc="-35" dirty="0">
                <a:solidFill>
                  <a:srgbClr val="538235"/>
                </a:solidFill>
                <a:latin typeface="Calibri"/>
                <a:cs typeface="Calibri"/>
              </a:rPr>
              <a:t>Voltage </a:t>
            </a:r>
            <a:r>
              <a:rPr sz="2800" spc="-10" dirty="0">
                <a:solidFill>
                  <a:srgbClr val="538235"/>
                </a:solidFill>
                <a:latin typeface="Calibri"/>
                <a:cs typeface="Calibri"/>
              </a:rPr>
              <a:t>per </a:t>
            </a:r>
            <a:r>
              <a:rPr sz="2800" spc="-15" dirty="0">
                <a:solidFill>
                  <a:srgbClr val="538235"/>
                </a:solidFill>
                <a:latin typeface="Calibri"/>
                <a:cs typeface="Calibri"/>
              </a:rPr>
              <a:t>commutator segment </a:t>
            </a:r>
            <a:r>
              <a:rPr sz="2800" spc="-10" dirty="0">
                <a:solidFill>
                  <a:srgbClr val="538235"/>
                </a:solidFill>
                <a:latin typeface="Calibri"/>
                <a:cs typeface="Calibri"/>
              </a:rPr>
              <a:t>is limited </a:t>
            </a:r>
            <a:r>
              <a:rPr sz="2800" spc="-15" dirty="0">
                <a:solidFill>
                  <a:srgbClr val="538235"/>
                </a:solidFill>
                <a:latin typeface="Calibri"/>
                <a:cs typeface="Calibri"/>
              </a:rPr>
              <a:t>to </a:t>
            </a:r>
            <a:r>
              <a:rPr sz="2800" spc="-5" dirty="0">
                <a:solidFill>
                  <a:srgbClr val="538235"/>
                </a:solidFill>
                <a:latin typeface="Calibri"/>
                <a:cs typeface="Calibri"/>
              </a:rPr>
              <a:t>about 20V </a:t>
            </a:r>
            <a:r>
              <a:rPr sz="2800" spc="10" dirty="0">
                <a:solidFill>
                  <a:srgbClr val="538235"/>
                </a:solidFill>
                <a:latin typeface="Calibri"/>
                <a:cs typeface="Calibri"/>
              </a:rPr>
              <a:t>in </a:t>
            </a:r>
            <a:r>
              <a:rPr sz="2800" spc="15" dirty="0">
                <a:solidFill>
                  <a:srgbClr val="538235"/>
                </a:solidFill>
                <a:latin typeface="Calibri"/>
                <a:cs typeface="Calibri"/>
              </a:rPr>
              <a:t> </a:t>
            </a:r>
            <a:r>
              <a:rPr sz="2800" spc="-15" dirty="0">
                <a:solidFill>
                  <a:srgbClr val="538235"/>
                </a:solidFill>
                <a:latin typeface="Calibri"/>
                <a:cs typeface="Calibri"/>
              </a:rPr>
              <a:t>order</a:t>
            </a:r>
            <a:r>
              <a:rPr sz="2800" spc="5" dirty="0">
                <a:solidFill>
                  <a:srgbClr val="538235"/>
                </a:solidFill>
                <a:latin typeface="Calibri"/>
                <a:cs typeface="Calibri"/>
              </a:rPr>
              <a:t> </a:t>
            </a:r>
            <a:r>
              <a:rPr sz="2800" spc="-15" dirty="0">
                <a:solidFill>
                  <a:srgbClr val="538235"/>
                </a:solidFill>
                <a:latin typeface="Calibri"/>
                <a:cs typeface="Calibri"/>
              </a:rPr>
              <a:t>to</a:t>
            </a:r>
            <a:r>
              <a:rPr sz="2800" dirty="0">
                <a:solidFill>
                  <a:srgbClr val="538235"/>
                </a:solidFill>
                <a:latin typeface="Calibri"/>
                <a:cs typeface="Calibri"/>
              </a:rPr>
              <a:t> </a:t>
            </a:r>
            <a:r>
              <a:rPr sz="2800" spc="-20" dirty="0">
                <a:solidFill>
                  <a:srgbClr val="538235"/>
                </a:solidFill>
                <a:latin typeface="Calibri"/>
                <a:cs typeface="Calibri"/>
              </a:rPr>
              <a:t>avoid</a:t>
            </a:r>
            <a:r>
              <a:rPr sz="2800" spc="-5" dirty="0">
                <a:solidFill>
                  <a:srgbClr val="538235"/>
                </a:solidFill>
                <a:latin typeface="Calibri"/>
                <a:cs typeface="Calibri"/>
              </a:rPr>
              <a:t> </a:t>
            </a:r>
            <a:r>
              <a:rPr sz="2800" spc="-10" dirty="0">
                <a:solidFill>
                  <a:srgbClr val="538235"/>
                </a:solidFill>
                <a:latin typeface="Calibri"/>
                <a:cs typeface="Calibri"/>
              </a:rPr>
              <a:t>sparking</a:t>
            </a:r>
            <a:r>
              <a:rPr sz="2800" spc="40" dirty="0">
                <a:solidFill>
                  <a:srgbClr val="538235"/>
                </a:solidFill>
                <a:latin typeface="Calibri"/>
                <a:cs typeface="Calibri"/>
              </a:rPr>
              <a:t> </a:t>
            </a:r>
            <a:r>
              <a:rPr sz="2800" spc="-10" dirty="0">
                <a:solidFill>
                  <a:srgbClr val="538235"/>
                </a:solidFill>
                <a:latin typeface="Calibri"/>
                <a:cs typeface="Calibri"/>
              </a:rPr>
              <a:t>between</a:t>
            </a:r>
            <a:r>
              <a:rPr sz="2800" spc="-5" dirty="0">
                <a:solidFill>
                  <a:srgbClr val="538235"/>
                </a:solidFill>
                <a:latin typeface="Calibri"/>
                <a:cs typeface="Calibri"/>
              </a:rPr>
              <a:t> </a:t>
            </a:r>
            <a:r>
              <a:rPr sz="2800" spc="-10" dirty="0">
                <a:solidFill>
                  <a:srgbClr val="538235"/>
                </a:solidFill>
                <a:latin typeface="Calibri"/>
                <a:cs typeface="Calibri"/>
              </a:rPr>
              <a:t>segments</a:t>
            </a:r>
            <a:endParaRPr sz="2800">
              <a:latin typeface="Calibri"/>
              <a:cs typeface="Calibri"/>
            </a:endParaRPr>
          </a:p>
          <a:p>
            <a:pPr marL="1841500" lvl="1" indent="-457834" algn="just">
              <a:lnSpc>
                <a:spcPct val="100000"/>
              </a:lnSpc>
              <a:buFont typeface="Wingdings"/>
              <a:buChar char=""/>
              <a:tabLst>
                <a:tab pos="1842135" algn="l"/>
              </a:tabLst>
            </a:pPr>
            <a:r>
              <a:rPr sz="2800" spc="-15" dirty="0">
                <a:solidFill>
                  <a:srgbClr val="7E5F00"/>
                </a:solidFill>
                <a:latin typeface="Calibri"/>
                <a:cs typeface="Calibri"/>
              </a:rPr>
              <a:t>Commutator</a:t>
            </a:r>
            <a:r>
              <a:rPr sz="2800" spc="5" dirty="0">
                <a:solidFill>
                  <a:srgbClr val="7E5F00"/>
                </a:solidFill>
                <a:latin typeface="Calibri"/>
                <a:cs typeface="Calibri"/>
              </a:rPr>
              <a:t> </a:t>
            </a:r>
            <a:r>
              <a:rPr sz="2800" spc="-5" dirty="0">
                <a:solidFill>
                  <a:srgbClr val="7E5F00"/>
                </a:solidFill>
                <a:latin typeface="Calibri"/>
                <a:cs typeface="Calibri"/>
              </a:rPr>
              <a:t>and</a:t>
            </a:r>
            <a:r>
              <a:rPr sz="2800" spc="5" dirty="0">
                <a:solidFill>
                  <a:srgbClr val="7E5F00"/>
                </a:solidFill>
                <a:latin typeface="Calibri"/>
                <a:cs typeface="Calibri"/>
              </a:rPr>
              <a:t> </a:t>
            </a:r>
            <a:r>
              <a:rPr sz="2800" spc="-10" dirty="0">
                <a:solidFill>
                  <a:srgbClr val="7E5F00"/>
                </a:solidFill>
                <a:latin typeface="Calibri"/>
                <a:cs typeface="Calibri"/>
              </a:rPr>
              <a:t>brush</a:t>
            </a:r>
            <a:r>
              <a:rPr sz="2800" spc="30" dirty="0">
                <a:solidFill>
                  <a:srgbClr val="7E5F00"/>
                </a:solidFill>
                <a:latin typeface="Calibri"/>
                <a:cs typeface="Calibri"/>
              </a:rPr>
              <a:t> </a:t>
            </a:r>
            <a:r>
              <a:rPr sz="2800" spc="-10" dirty="0">
                <a:solidFill>
                  <a:srgbClr val="7E5F00"/>
                </a:solidFill>
                <a:latin typeface="Calibri"/>
                <a:cs typeface="Calibri"/>
              </a:rPr>
              <a:t>maintenance.</a:t>
            </a:r>
            <a:endParaRPr sz="2800">
              <a:latin typeface="Calibri"/>
              <a:cs typeface="Calibri"/>
            </a:endParaRPr>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614"/>
              </a:lnSpc>
            </a:pPr>
            <a:r>
              <a:rPr spc="-10" dirty="0"/>
              <a:t>06-12-2021</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14"/>
              </a:lnSpc>
            </a:pPr>
            <a:fld id="{81D60167-4931-47E6-BA6A-407CBD079E47}" type="slidenum">
              <a:rPr spc="-5" dirty="0"/>
              <a:t>3</a:t>
            </a:fld>
            <a:endParaRPr spc="-5" dirty="0"/>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45" dirty="0"/>
              <a:t>Introduction</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ircuitglobe.com/wp-content/uploads/2016/12/structure-of-power-system-compressor.jpg"/>
          <p:cNvPicPr>
            <a:picLocks noChangeAspect="1" noChangeArrowheads="1"/>
          </p:cNvPicPr>
          <p:nvPr/>
        </p:nvPicPr>
        <p:blipFill rotWithShape="1">
          <a:blip r:embed="rId2">
            <a:extLst>
              <a:ext uri="{28A0092B-C50C-407E-A947-70E740481C1C}">
                <a14:useLocalDpi xmlns:a14="http://schemas.microsoft.com/office/drawing/2010/main" val="0"/>
              </a:ext>
            </a:extLst>
          </a:blip>
          <a:srcRect b="3000"/>
          <a:stretch/>
        </p:blipFill>
        <p:spPr bwMode="auto">
          <a:xfrm>
            <a:off x="990600" y="1295400"/>
            <a:ext cx="10957785" cy="5410200"/>
          </a:xfrm>
          <a:prstGeom prst="rect">
            <a:avLst/>
          </a:prstGeom>
          <a:noFill/>
          <a:extLst>
            <a:ext uri="{909E8E84-426E-40DD-AFC4-6F175D3DCCD1}">
              <a14:hiddenFill xmlns:a14="http://schemas.microsoft.com/office/drawing/2010/main">
                <a:solidFill>
                  <a:srgbClr val="FFFFFF"/>
                </a:solidFill>
              </a14:hiddenFill>
            </a:ext>
          </a:extLst>
        </p:spPr>
      </p:pic>
      <p:sp>
        <p:nvSpPr>
          <p:cNvPr id="5" name="object 2"/>
          <p:cNvSpPr txBox="1">
            <a:spLocks/>
          </p:cNvSpPr>
          <p:nvPr/>
        </p:nvSpPr>
        <p:spPr>
          <a:xfrm>
            <a:off x="3447272" y="533400"/>
            <a:ext cx="6044439" cy="505267"/>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US" sz="3200" b="1" kern="0" spc="-45" dirty="0" smtClean="0">
                <a:solidFill>
                  <a:srgbClr val="C00000"/>
                </a:solidFill>
              </a:rPr>
              <a:t>Electrical Power Supply system</a:t>
            </a:r>
            <a:endParaRPr lang="en-US" sz="3200" b="1" kern="0" spc="-45" dirty="0">
              <a:solidFill>
                <a:srgbClr val="C00000"/>
              </a:solidFill>
            </a:endParaRPr>
          </a:p>
        </p:txBody>
      </p:sp>
    </p:spTree>
    <p:extLst>
      <p:ext uri="{BB962C8B-B14F-4D97-AF65-F5344CB8AC3E}">
        <p14:creationId xmlns:p14="http://schemas.microsoft.com/office/powerpoint/2010/main" val="33516302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Single Line Diagram of Power Supply System - Explanation &amp; Advantages of  Interconnection of Generating Stations - Circuit Glo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381222"/>
            <a:ext cx="3810000" cy="566964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85800" y="6282124"/>
            <a:ext cx="6934200" cy="400110"/>
          </a:xfrm>
          <a:prstGeom prst="rect">
            <a:avLst/>
          </a:prstGeom>
        </p:spPr>
        <p:txBody>
          <a:bodyPr wrap="square">
            <a:spAutoFit/>
          </a:bodyPr>
          <a:lstStyle/>
          <a:p>
            <a:r>
              <a:rPr lang="en-US" sz="2000" b="1" dirty="0" smtClean="0"/>
              <a:t>Block diagram of a typical </a:t>
            </a:r>
            <a:r>
              <a:rPr lang="en-US" sz="2000" b="1" dirty="0" err="1" smtClean="0"/>
              <a:t>a.c</a:t>
            </a:r>
            <a:r>
              <a:rPr lang="en-US" sz="2000" b="1" dirty="0" smtClean="0"/>
              <a:t>. power supply scheme</a:t>
            </a:r>
            <a:endParaRPr lang="en-US" sz="2000" b="1" dirty="0"/>
          </a:p>
        </p:txBody>
      </p:sp>
      <p:pic>
        <p:nvPicPr>
          <p:cNvPr id="5126" name="Picture 6" descr="Single-line Electrical Diagrams | Electric Power Measurement and Control  Systems | Automation Textbook"/>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7105"/>
          <a:stretch/>
        </p:blipFill>
        <p:spPr bwMode="auto">
          <a:xfrm>
            <a:off x="7315200" y="475565"/>
            <a:ext cx="4648200" cy="5991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21838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90800" y="838200"/>
            <a:ext cx="7159858" cy="4724400"/>
          </a:xfrm>
          <a:prstGeom prst="rect">
            <a:avLst/>
          </a:prstGeom>
        </p:spPr>
      </p:pic>
      <p:sp>
        <p:nvSpPr>
          <p:cNvPr id="3" name="Rectangle 2"/>
          <p:cNvSpPr/>
          <p:nvPr/>
        </p:nvSpPr>
        <p:spPr>
          <a:xfrm>
            <a:off x="3352800" y="5562600"/>
            <a:ext cx="5679760" cy="369332"/>
          </a:xfrm>
          <a:prstGeom prst="rect">
            <a:avLst/>
          </a:prstGeom>
        </p:spPr>
        <p:txBody>
          <a:bodyPr wrap="none">
            <a:spAutoFit/>
          </a:bodyPr>
          <a:lstStyle/>
          <a:p>
            <a:r>
              <a:rPr lang="en-GB" b="1" i="1" dirty="0">
                <a:solidFill>
                  <a:srgbClr val="000000"/>
                </a:solidFill>
                <a:latin typeface="Times New Roman" panose="02020603050405020304" pitchFamily="18" charset="0"/>
              </a:rPr>
              <a:t>Schematic diagram of 3-phase, 4 wire distribution system </a:t>
            </a:r>
            <a:endParaRPr lang="en-US" dirty="0"/>
          </a:p>
        </p:txBody>
      </p:sp>
    </p:spTree>
    <p:extLst>
      <p:ext uri="{BB962C8B-B14F-4D97-AF65-F5344CB8AC3E}">
        <p14:creationId xmlns:p14="http://schemas.microsoft.com/office/powerpoint/2010/main" val="40056560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ingle-line-reoresentation-of-a-typical-power-system"/>
          <p:cNvPicPr>
            <a:picLocks noChangeAspect="1" noChangeArrowheads="1"/>
          </p:cNvPicPr>
          <p:nvPr/>
        </p:nvPicPr>
        <p:blipFill rotWithShape="1">
          <a:blip r:embed="rId2">
            <a:extLst>
              <a:ext uri="{28A0092B-C50C-407E-A947-70E740481C1C}">
                <a14:useLocalDpi xmlns:a14="http://schemas.microsoft.com/office/drawing/2010/main" val="0"/>
              </a:ext>
            </a:extLst>
          </a:blip>
          <a:srcRect l="8627" r="8338" b="6897"/>
          <a:stretch/>
        </p:blipFill>
        <p:spPr bwMode="auto">
          <a:xfrm>
            <a:off x="2971800" y="685800"/>
            <a:ext cx="6302022" cy="22098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62000" y="3206234"/>
            <a:ext cx="11430000" cy="369332"/>
          </a:xfrm>
          <a:prstGeom prst="rect">
            <a:avLst/>
          </a:prstGeom>
        </p:spPr>
        <p:txBody>
          <a:bodyPr wrap="square">
            <a:spAutoFit/>
          </a:bodyPr>
          <a:lstStyle/>
          <a:p>
            <a:r>
              <a:rPr lang="en-GB" b="0" i="0" dirty="0" smtClean="0">
                <a:solidFill>
                  <a:srgbClr val="222222"/>
                </a:solidFill>
                <a:effectLst/>
                <a:latin typeface="Nunito Sans"/>
              </a:rPr>
              <a:t>Single line diagram is the representation of a power system using the simple symbol for each component</a:t>
            </a:r>
            <a:endParaRPr lang="en-US" dirty="0"/>
          </a:p>
        </p:txBody>
      </p:sp>
      <p:pic>
        <p:nvPicPr>
          <p:cNvPr id="6148" name="Picture 4" descr="How To Calculate and Draw a Single Line Diagram For The Power System | EE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1400" y="3733800"/>
            <a:ext cx="5181600" cy="2967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5679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0" y="447465"/>
            <a:ext cx="2501265" cy="513715"/>
          </a:xfrm>
          <a:prstGeom prst="rect">
            <a:avLst/>
          </a:prstGeom>
        </p:spPr>
        <p:txBody>
          <a:bodyPr vert="horz" wrap="square" lIns="0" tIns="13335" rIns="0" bIns="0" rtlCol="0">
            <a:spAutoFit/>
          </a:bodyPr>
          <a:lstStyle/>
          <a:p>
            <a:pPr marL="12700">
              <a:lnSpc>
                <a:spcPct val="100000"/>
              </a:lnSpc>
              <a:spcBef>
                <a:spcPts val="105"/>
              </a:spcBef>
            </a:pPr>
            <a:r>
              <a:rPr sz="3200" b="1" dirty="0">
                <a:latin typeface="Times New Roman"/>
                <a:cs typeface="Times New Roman"/>
              </a:rPr>
              <a:t>Electricity</a:t>
            </a:r>
            <a:r>
              <a:rPr sz="3200" b="1" spc="-75" dirty="0">
                <a:latin typeface="Times New Roman"/>
                <a:cs typeface="Times New Roman"/>
              </a:rPr>
              <a:t> </a:t>
            </a:r>
            <a:r>
              <a:rPr sz="3200" b="1" dirty="0">
                <a:latin typeface="Times New Roman"/>
                <a:cs typeface="Times New Roman"/>
              </a:rPr>
              <a:t>bill</a:t>
            </a:r>
            <a:endParaRPr sz="3200" dirty="0">
              <a:latin typeface="Times New Roman"/>
              <a:cs typeface="Times New Roman"/>
            </a:endParaRPr>
          </a:p>
        </p:txBody>
      </p:sp>
      <p:sp>
        <p:nvSpPr>
          <p:cNvPr id="5" name="object 5"/>
          <p:cNvSpPr txBox="1">
            <a:spLocks noGrp="1"/>
          </p:cNvSpPr>
          <p:nvPr>
            <p:ph type="dt" sz="half" idx="6"/>
          </p:nvPr>
        </p:nvSpPr>
        <p:spPr>
          <a:prstGeom prst="rect">
            <a:avLst/>
          </a:prstGeom>
        </p:spPr>
        <p:txBody>
          <a:bodyPr vert="horz" wrap="square" lIns="0" tIns="0" rIns="0" bIns="0" rtlCol="0">
            <a:spAutoFit/>
          </a:bodyPr>
          <a:lstStyle/>
          <a:p>
            <a:pPr marL="12700">
              <a:lnSpc>
                <a:spcPts val="1614"/>
              </a:lnSpc>
            </a:pPr>
            <a:r>
              <a:rPr spc="-10" dirty="0"/>
              <a:t>06-12-2021</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614"/>
              </a:lnSpc>
            </a:pPr>
            <a:fld id="{81D60167-4931-47E6-BA6A-407CBD079E47}" type="slidenum">
              <a:rPr spc="-5" dirty="0"/>
              <a:t>8</a:t>
            </a:fld>
            <a:endParaRPr spc="-5"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6987" b="73013"/>
          <a:stretch/>
        </p:blipFill>
        <p:spPr>
          <a:xfrm>
            <a:off x="2374204" y="961180"/>
            <a:ext cx="2464622" cy="1324820"/>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t="36666"/>
          <a:stretch/>
        </p:blipFill>
        <p:spPr>
          <a:xfrm>
            <a:off x="2337561" y="2286000"/>
            <a:ext cx="2501265" cy="4257636"/>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19400" y="281823"/>
            <a:ext cx="1260475" cy="756920"/>
          </a:xfrm>
          <a:prstGeom prst="rect">
            <a:avLst/>
          </a:prstGeom>
        </p:spPr>
        <p:txBody>
          <a:bodyPr vert="horz" wrap="square" lIns="0" tIns="12700" rIns="0" bIns="0" rtlCol="0">
            <a:spAutoFit/>
          </a:bodyPr>
          <a:lstStyle/>
          <a:p>
            <a:pPr marL="12700">
              <a:lnSpc>
                <a:spcPct val="100000"/>
              </a:lnSpc>
              <a:spcBef>
                <a:spcPts val="100"/>
              </a:spcBef>
            </a:pPr>
            <a:r>
              <a:rPr spc="-380" dirty="0">
                <a:solidFill>
                  <a:srgbClr val="000000"/>
                </a:solidFill>
              </a:rPr>
              <a:t>T</a:t>
            </a:r>
            <a:r>
              <a:rPr dirty="0">
                <a:solidFill>
                  <a:srgbClr val="000000"/>
                </a:solidFill>
              </a:rPr>
              <a:t>ari</a:t>
            </a:r>
            <a:r>
              <a:rPr spc="-70" dirty="0">
                <a:solidFill>
                  <a:srgbClr val="000000"/>
                </a:solidFill>
              </a:rPr>
              <a:t>f</a:t>
            </a:r>
            <a:r>
              <a:rPr dirty="0">
                <a:solidFill>
                  <a:srgbClr val="000000"/>
                </a:solidFill>
              </a:rPr>
              <a:t>f</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14"/>
              </a:lnSpc>
            </a:pPr>
            <a:fld id="{81D60167-4931-47E6-BA6A-407CBD079E47}" type="slidenum">
              <a:rPr spc="-5" dirty="0"/>
              <a:t>9</a:t>
            </a:fld>
            <a:endParaRPr spc="-5" dirty="0"/>
          </a:p>
        </p:txBody>
      </p:sp>
      <p:sp>
        <p:nvSpPr>
          <p:cNvPr id="3" name="object 3"/>
          <p:cNvSpPr txBox="1"/>
          <p:nvPr/>
        </p:nvSpPr>
        <p:spPr>
          <a:xfrm>
            <a:off x="1242514" y="4415498"/>
            <a:ext cx="10058580" cy="2028761"/>
          </a:xfrm>
          <a:prstGeom prst="rect">
            <a:avLst/>
          </a:prstGeom>
        </p:spPr>
        <p:txBody>
          <a:bodyPr vert="horz" wrap="square" lIns="0" tIns="12700" rIns="0" bIns="0" rtlCol="0">
            <a:spAutoFit/>
          </a:bodyPr>
          <a:lstStyle/>
          <a:p>
            <a:pPr marL="317500" marR="5080" indent="-305435">
              <a:lnSpc>
                <a:spcPct val="150000"/>
              </a:lnSpc>
              <a:spcBef>
                <a:spcPts val="100"/>
              </a:spcBef>
              <a:buFont typeface="Arial MT"/>
              <a:buChar char="•"/>
              <a:tabLst>
                <a:tab pos="317500" algn="l"/>
                <a:tab pos="318135" algn="l"/>
              </a:tabLst>
            </a:pPr>
            <a:r>
              <a:rPr sz="1800" dirty="0">
                <a:latin typeface="Times New Roman"/>
                <a:cs typeface="Times New Roman"/>
              </a:rPr>
              <a:t>The</a:t>
            </a:r>
            <a:r>
              <a:rPr sz="1800" spc="145" dirty="0">
                <a:latin typeface="Times New Roman"/>
                <a:cs typeface="Times New Roman"/>
              </a:rPr>
              <a:t> </a:t>
            </a:r>
            <a:r>
              <a:rPr sz="1800" spc="-5" dirty="0">
                <a:latin typeface="Times New Roman"/>
                <a:cs typeface="Times New Roman"/>
              </a:rPr>
              <a:t>electric</a:t>
            </a:r>
            <a:r>
              <a:rPr sz="1800" spc="150" dirty="0">
                <a:latin typeface="Times New Roman"/>
                <a:cs typeface="Times New Roman"/>
              </a:rPr>
              <a:t> </a:t>
            </a:r>
            <a:r>
              <a:rPr sz="1800" spc="-10" dirty="0">
                <a:latin typeface="Times New Roman"/>
                <a:cs typeface="Times New Roman"/>
              </a:rPr>
              <a:t>energy</a:t>
            </a:r>
            <a:r>
              <a:rPr sz="1800" spc="160" dirty="0">
                <a:latin typeface="Times New Roman"/>
                <a:cs typeface="Times New Roman"/>
              </a:rPr>
              <a:t> </a:t>
            </a:r>
            <a:r>
              <a:rPr sz="1800" dirty="0">
                <a:latin typeface="Times New Roman"/>
                <a:cs typeface="Times New Roman"/>
              </a:rPr>
              <a:t>used</a:t>
            </a:r>
            <a:r>
              <a:rPr sz="1800" spc="155" dirty="0">
                <a:latin typeface="Times New Roman"/>
                <a:cs typeface="Times New Roman"/>
              </a:rPr>
              <a:t> </a:t>
            </a:r>
            <a:r>
              <a:rPr sz="1800" spc="-5" dirty="0">
                <a:latin typeface="Times New Roman"/>
                <a:cs typeface="Times New Roman"/>
              </a:rPr>
              <a:t>by</a:t>
            </a:r>
            <a:r>
              <a:rPr sz="1800" spc="150" dirty="0">
                <a:latin typeface="Times New Roman"/>
                <a:cs typeface="Times New Roman"/>
              </a:rPr>
              <a:t> </a:t>
            </a:r>
            <a:r>
              <a:rPr sz="1800" dirty="0">
                <a:latin typeface="Times New Roman"/>
                <a:cs typeface="Times New Roman"/>
              </a:rPr>
              <a:t>a</a:t>
            </a:r>
            <a:r>
              <a:rPr sz="1800" spc="135" dirty="0">
                <a:latin typeface="Times New Roman"/>
                <a:cs typeface="Times New Roman"/>
              </a:rPr>
              <a:t> </a:t>
            </a:r>
            <a:r>
              <a:rPr sz="1800" spc="-5" dirty="0">
                <a:latin typeface="Times New Roman"/>
                <a:cs typeface="Times New Roman"/>
              </a:rPr>
              <a:t>100</a:t>
            </a:r>
            <a:r>
              <a:rPr sz="1800" spc="150" dirty="0">
                <a:latin typeface="Times New Roman"/>
                <a:cs typeface="Times New Roman"/>
              </a:rPr>
              <a:t> </a:t>
            </a:r>
            <a:r>
              <a:rPr sz="1800" spc="-5" dirty="0">
                <a:latin typeface="Times New Roman"/>
                <a:cs typeface="Times New Roman"/>
              </a:rPr>
              <a:t>watt</a:t>
            </a:r>
            <a:r>
              <a:rPr sz="1800" spc="145" dirty="0">
                <a:latin typeface="Times New Roman"/>
                <a:cs typeface="Times New Roman"/>
              </a:rPr>
              <a:t> </a:t>
            </a:r>
            <a:r>
              <a:rPr sz="1800" dirty="0">
                <a:latin typeface="Times New Roman"/>
                <a:cs typeface="Times New Roman"/>
              </a:rPr>
              <a:t>light</a:t>
            </a:r>
            <a:r>
              <a:rPr sz="1800" spc="140" dirty="0">
                <a:latin typeface="Times New Roman"/>
                <a:cs typeface="Times New Roman"/>
              </a:rPr>
              <a:t> </a:t>
            </a:r>
            <a:r>
              <a:rPr sz="1800" spc="-10" dirty="0">
                <a:latin typeface="Times New Roman"/>
                <a:cs typeface="Times New Roman"/>
              </a:rPr>
              <a:t>bulb</a:t>
            </a:r>
            <a:r>
              <a:rPr sz="1800" spc="155" dirty="0">
                <a:latin typeface="Times New Roman"/>
                <a:cs typeface="Times New Roman"/>
              </a:rPr>
              <a:t> </a:t>
            </a:r>
            <a:r>
              <a:rPr sz="1800" spc="-5" dirty="0">
                <a:latin typeface="Times New Roman"/>
                <a:cs typeface="Times New Roman"/>
              </a:rPr>
              <a:t>operating</a:t>
            </a:r>
            <a:r>
              <a:rPr sz="1800" spc="145" dirty="0">
                <a:latin typeface="Times New Roman"/>
                <a:cs typeface="Times New Roman"/>
              </a:rPr>
              <a:t> </a:t>
            </a:r>
            <a:r>
              <a:rPr sz="1800" dirty="0">
                <a:latin typeface="Times New Roman"/>
                <a:cs typeface="Times New Roman"/>
              </a:rPr>
              <a:t>for</a:t>
            </a:r>
            <a:r>
              <a:rPr sz="1800" spc="130" dirty="0">
                <a:latin typeface="Times New Roman"/>
                <a:cs typeface="Times New Roman"/>
              </a:rPr>
              <a:t> </a:t>
            </a:r>
            <a:r>
              <a:rPr sz="1800" dirty="0">
                <a:latin typeface="Times New Roman"/>
                <a:cs typeface="Times New Roman"/>
              </a:rPr>
              <a:t>24</a:t>
            </a:r>
            <a:r>
              <a:rPr sz="1800" spc="150" dirty="0">
                <a:latin typeface="Times New Roman"/>
                <a:cs typeface="Times New Roman"/>
              </a:rPr>
              <a:t> </a:t>
            </a:r>
            <a:r>
              <a:rPr sz="1800" dirty="0">
                <a:latin typeface="Times New Roman"/>
                <a:cs typeface="Times New Roman"/>
              </a:rPr>
              <a:t>hours</a:t>
            </a:r>
            <a:r>
              <a:rPr sz="1800" spc="135" dirty="0">
                <a:latin typeface="Times New Roman"/>
                <a:cs typeface="Times New Roman"/>
              </a:rPr>
              <a:t> </a:t>
            </a:r>
            <a:r>
              <a:rPr sz="1800" spc="-5" dirty="0">
                <a:latin typeface="Times New Roman"/>
                <a:cs typeface="Times New Roman"/>
              </a:rPr>
              <a:t>is</a:t>
            </a:r>
            <a:r>
              <a:rPr sz="1800" spc="145" dirty="0">
                <a:latin typeface="Times New Roman"/>
                <a:cs typeface="Times New Roman"/>
              </a:rPr>
              <a:t> </a:t>
            </a:r>
            <a:r>
              <a:rPr sz="1800" dirty="0">
                <a:latin typeface="Times New Roman"/>
                <a:cs typeface="Times New Roman"/>
              </a:rPr>
              <a:t>(100</a:t>
            </a:r>
            <a:r>
              <a:rPr sz="1800" spc="145" dirty="0">
                <a:latin typeface="Times New Roman"/>
                <a:cs typeface="Times New Roman"/>
              </a:rPr>
              <a:t> </a:t>
            </a:r>
            <a:r>
              <a:rPr sz="1800" spc="-5" dirty="0">
                <a:latin typeface="Times New Roman"/>
                <a:cs typeface="Times New Roman"/>
              </a:rPr>
              <a:t>watts)</a:t>
            </a:r>
            <a:r>
              <a:rPr sz="1800" spc="150" dirty="0">
                <a:latin typeface="Times New Roman"/>
                <a:cs typeface="Times New Roman"/>
              </a:rPr>
              <a:t> </a:t>
            </a:r>
            <a:r>
              <a:rPr sz="1800" dirty="0">
                <a:latin typeface="Calibri"/>
                <a:cs typeface="Calibri"/>
              </a:rPr>
              <a:t>×</a:t>
            </a:r>
            <a:r>
              <a:rPr sz="1800" spc="185" dirty="0">
                <a:latin typeface="Calibri"/>
                <a:cs typeface="Calibri"/>
              </a:rPr>
              <a:t> </a:t>
            </a:r>
            <a:r>
              <a:rPr sz="1800" dirty="0">
                <a:latin typeface="Times New Roman"/>
                <a:cs typeface="Times New Roman"/>
              </a:rPr>
              <a:t>(24</a:t>
            </a:r>
            <a:r>
              <a:rPr sz="1800" spc="140" dirty="0">
                <a:latin typeface="Times New Roman"/>
                <a:cs typeface="Times New Roman"/>
              </a:rPr>
              <a:t> </a:t>
            </a:r>
            <a:r>
              <a:rPr sz="1800" spc="-5" dirty="0">
                <a:latin typeface="Times New Roman"/>
                <a:cs typeface="Times New Roman"/>
              </a:rPr>
              <a:t>hours)</a:t>
            </a:r>
            <a:r>
              <a:rPr sz="1800" spc="145" dirty="0">
                <a:latin typeface="Times New Roman"/>
                <a:cs typeface="Times New Roman"/>
              </a:rPr>
              <a:t> </a:t>
            </a:r>
            <a:r>
              <a:rPr sz="1800" dirty="0">
                <a:latin typeface="Times New Roman"/>
                <a:cs typeface="Times New Roman"/>
              </a:rPr>
              <a:t>/</a:t>
            </a:r>
            <a:r>
              <a:rPr sz="1800" spc="145" dirty="0">
                <a:latin typeface="Times New Roman"/>
                <a:cs typeface="Times New Roman"/>
              </a:rPr>
              <a:t> </a:t>
            </a:r>
            <a:r>
              <a:rPr sz="1800" dirty="0">
                <a:latin typeface="Times New Roman"/>
                <a:cs typeface="Times New Roman"/>
              </a:rPr>
              <a:t>(1000</a:t>
            </a:r>
            <a:r>
              <a:rPr sz="1800" spc="140" dirty="0">
                <a:latin typeface="Times New Roman"/>
                <a:cs typeface="Times New Roman"/>
              </a:rPr>
              <a:t> </a:t>
            </a:r>
            <a:r>
              <a:rPr sz="1800" spc="-5" dirty="0">
                <a:latin typeface="Times New Roman"/>
                <a:cs typeface="Times New Roman"/>
              </a:rPr>
              <a:t>watt </a:t>
            </a:r>
            <a:r>
              <a:rPr sz="1800" spc="-434" dirty="0">
                <a:latin typeface="Times New Roman"/>
                <a:cs typeface="Times New Roman"/>
              </a:rPr>
              <a:t> </a:t>
            </a:r>
            <a:r>
              <a:rPr sz="1800" spc="-5" dirty="0">
                <a:latin typeface="Times New Roman"/>
                <a:cs typeface="Times New Roman"/>
              </a:rPr>
              <a:t>hours/kWh)</a:t>
            </a:r>
            <a:r>
              <a:rPr sz="1800" dirty="0">
                <a:latin typeface="Times New Roman"/>
                <a:cs typeface="Times New Roman"/>
              </a:rPr>
              <a:t> =</a:t>
            </a:r>
            <a:r>
              <a:rPr sz="1800" spc="-5" dirty="0">
                <a:latin typeface="Times New Roman"/>
                <a:cs typeface="Times New Roman"/>
              </a:rPr>
              <a:t> </a:t>
            </a:r>
            <a:r>
              <a:rPr sz="1800" dirty="0">
                <a:latin typeface="Times New Roman"/>
                <a:cs typeface="Times New Roman"/>
              </a:rPr>
              <a:t>2.4</a:t>
            </a:r>
            <a:r>
              <a:rPr sz="1800" spc="-10" dirty="0">
                <a:latin typeface="Times New Roman"/>
                <a:cs typeface="Times New Roman"/>
              </a:rPr>
              <a:t> </a:t>
            </a:r>
            <a:r>
              <a:rPr sz="1800" spc="-5" dirty="0">
                <a:latin typeface="Times New Roman"/>
                <a:cs typeface="Times New Roman"/>
              </a:rPr>
              <a:t>kWh.</a:t>
            </a:r>
            <a:endParaRPr sz="1800" dirty="0">
              <a:latin typeface="Times New Roman"/>
              <a:cs typeface="Times New Roman"/>
            </a:endParaRPr>
          </a:p>
          <a:p>
            <a:pPr>
              <a:lnSpc>
                <a:spcPct val="100000"/>
              </a:lnSpc>
              <a:spcBef>
                <a:spcPts val="15"/>
              </a:spcBef>
              <a:buFont typeface="Arial MT"/>
              <a:buChar char="•"/>
            </a:pPr>
            <a:endParaRPr sz="2050" dirty="0">
              <a:latin typeface="Times New Roman"/>
              <a:cs typeface="Times New Roman"/>
            </a:endParaRPr>
          </a:p>
          <a:p>
            <a:pPr marL="317500" indent="-305435">
              <a:lnSpc>
                <a:spcPct val="100000"/>
              </a:lnSpc>
              <a:buFont typeface="Arial MT"/>
              <a:buChar char="•"/>
              <a:tabLst>
                <a:tab pos="317500" algn="l"/>
                <a:tab pos="318135" algn="l"/>
                <a:tab pos="7171690" algn="l"/>
              </a:tabLst>
            </a:pPr>
            <a:r>
              <a:rPr sz="1800" dirty="0">
                <a:latin typeface="Times New Roman"/>
                <a:cs typeface="Times New Roman"/>
              </a:rPr>
              <a:t>The typical</a:t>
            </a:r>
            <a:r>
              <a:rPr sz="1800" spc="-15" dirty="0">
                <a:latin typeface="Times New Roman"/>
                <a:cs typeface="Times New Roman"/>
              </a:rPr>
              <a:t> </a:t>
            </a:r>
            <a:r>
              <a:rPr sz="1800" dirty="0">
                <a:latin typeface="Times New Roman"/>
                <a:cs typeface="Times New Roman"/>
              </a:rPr>
              <a:t>cost </a:t>
            </a:r>
            <a:r>
              <a:rPr sz="1800" spc="-5" dirty="0">
                <a:latin typeface="Times New Roman"/>
                <a:cs typeface="Times New Roman"/>
              </a:rPr>
              <a:t>of</a:t>
            </a:r>
            <a:r>
              <a:rPr sz="1800" dirty="0">
                <a:latin typeface="Times New Roman"/>
                <a:cs typeface="Times New Roman"/>
              </a:rPr>
              <a:t> 1</a:t>
            </a:r>
            <a:r>
              <a:rPr sz="1800" spc="10" dirty="0">
                <a:latin typeface="Times New Roman"/>
                <a:cs typeface="Times New Roman"/>
              </a:rPr>
              <a:t> </a:t>
            </a:r>
            <a:r>
              <a:rPr sz="1800" spc="-5" dirty="0">
                <a:latin typeface="Times New Roman"/>
                <a:cs typeface="Times New Roman"/>
              </a:rPr>
              <a:t>kWh</a:t>
            </a:r>
            <a:r>
              <a:rPr sz="1800" spc="15" dirty="0">
                <a:latin typeface="Times New Roman"/>
                <a:cs typeface="Times New Roman"/>
              </a:rPr>
              <a:t> </a:t>
            </a:r>
            <a:r>
              <a:rPr sz="1800" spc="-5" dirty="0">
                <a:latin typeface="Times New Roman"/>
                <a:cs typeface="Times New Roman"/>
              </a:rPr>
              <a:t>of</a:t>
            </a:r>
            <a:r>
              <a:rPr sz="1800" spc="15" dirty="0">
                <a:latin typeface="Times New Roman"/>
                <a:cs typeface="Times New Roman"/>
              </a:rPr>
              <a:t> </a:t>
            </a:r>
            <a:r>
              <a:rPr sz="1800" dirty="0">
                <a:latin typeface="Times New Roman"/>
                <a:cs typeface="Times New Roman"/>
              </a:rPr>
              <a:t>electric</a:t>
            </a:r>
            <a:r>
              <a:rPr sz="1800" spc="-10" dirty="0">
                <a:latin typeface="Times New Roman"/>
                <a:cs typeface="Times New Roman"/>
              </a:rPr>
              <a:t> energy</a:t>
            </a:r>
            <a:r>
              <a:rPr sz="1800" dirty="0">
                <a:latin typeface="Times New Roman"/>
                <a:cs typeface="Times New Roman"/>
              </a:rPr>
              <a:t> from </a:t>
            </a:r>
            <a:r>
              <a:rPr sz="1800" spc="-5" dirty="0">
                <a:latin typeface="Times New Roman"/>
                <a:cs typeface="Times New Roman"/>
              </a:rPr>
              <a:t>BESSCOM</a:t>
            </a:r>
            <a:r>
              <a:rPr sz="1800" spc="10" dirty="0">
                <a:latin typeface="Times New Roman"/>
                <a:cs typeface="Times New Roman"/>
              </a:rPr>
              <a:t> </a:t>
            </a:r>
            <a:r>
              <a:rPr sz="1800" dirty="0">
                <a:latin typeface="Times New Roman"/>
                <a:cs typeface="Times New Roman"/>
              </a:rPr>
              <a:t>is</a:t>
            </a:r>
            <a:r>
              <a:rPr sz="1800" spc="459" dirty="0">
                <a:latin typeface="Times New Roman"/>
                <a:cs typeface="Times New Roman"/>
              </a:rPr>
              <a:t> </a:t>
            </a:r>
            <a:r>
              <a:rPr sz="1800" spc="-5" dirty="0">
                <a:latin typeface="Times New Roman"/>
                <a:cs typeface="Times New Roman"/>
              </a:rPr>
              <a:t>Rs.3.75	</a:t>
            </a:r>
            <a:r>
              <a:rPr sz="1800" dirty="0">
                <a:latin typeface="Times New Roman"/>
                <a:cs typeface="Times New Roman"/>
              </a:rPr>
              <a:t>.</a:t>
            </a:r>
          </a:p>
          <a:p>
            <a:pPr>
              <a:lnSpc>
                <a:spcPct val="100000"/>
              </a:lnSpc>
              <a:spcBef>
                <a:spcPts val="20"/>
              </a:spcBef>
              <a:buFont typeface="Arial MT"/>
              <a:buChar char="•"/>
            </a:pPr>
            <a:endParaRPr sz="2050" dirty="0">
              <a:latin typeface="Times New Roman"/>
              <a:cs typeface="Times New Roman"/>
            </a:endParaRPr>
          </a:p>
          <a:p>
            <a:pPr marL="774700" lvl="1" indent="-457834">
              <a:lnSpc>
                <a:spcPct val="100000"/>
              </a:lnSpc>
              <a:spcBef>
                <a:spcPts val="5"/>
              </a:spcBef>
              <a:buFont typeface="Arial MT"/>
              <a:buChar char="•"/>
              <a:tabLst>
                <a:tab pos="774700" algn="l"/>
                <a:tab pos="775335" algn="l"/>
              </a:tabLst>
            </a:pPr>
            <a:r>
              <a:rPr sz="1800" dirty="0">
                <a:latin typeface="Times New Roman"/>
                <a:cs typeface="Times New Roman"/>
              </a:rPr>
              <a:t>Thus</a:t>
            </a:r>
            <a:r>
              <a:rPr sz="1800" spc="-15" dirty="0">
                <a:latin typeface="Times New Roman"/>
                <a:cs typeface="Times New Roman"/>
              </a:rPr>
              <a:t> </a:t>
            </a:r>
            <a:r>
              <a:rPr sz="1800" dirty="0">
                <a:latin typeface="Times New Roman"/>
                <a:cs typeface="Times New Roman"/>
              </a:rPr>
              <a:t>2.4</a:t>
            </a:r>
            <a:r>
              <a:rPr sz="1800" spc="-10" dirty="0">
                <a:latin typeface="Times New Roman"/>
                <a:cs typeface="Times New Roman"/>
              </a:rPr>
              <a:t> </a:t>
            </a:r>
            <a:r>
              <a:rPr sz="1800" spc="-5" dirty="0">
                <a:latin typeface="Times New Roman"/>
                <a:cs typeface="Times New Roman"/>
              </a:rPr>
              <a:t>kWh</a:t>
            </a:r>
            <a:r>
              <a:rPr sz="1800" spc="15" dirty="0">
                <a:latin typeface="Times New Roman"/>
                <a:cs typeface="Times New Roman"/>
              </a:rPr>
              <a:t> </a:t>
            </a:r>
            <a:r>
              <a:rPr sz="1800" dirty="0">
                <a:latin typeface="Times New Roman"/>
                <a:cs typeface="Times New Roman"/>
              </a:rPr>
              <a:t>of</a:t>
            </a:r>
            <a:r>
              <a:rPr sz="1800" spc="-10" dirty="0">
                <a:latin typeface="Times New Roman"/>
                <a:cs typeface="Times New Roman"/>
              </a:rPr>
              <a:t> </a:t>
            </a:r>
            <a:r>
              <a:rPr sz="1800" dirty="0">
                <a:latin typeface="Times New Roman"/>
                <a:cs typeface="Times New Roman"/>
              </a:rPr>
              <a:t>electric</a:t>
            </a:r>
            <a:r>
              <a:rPr sz="1800" spc="-20" dirty="0">
                <a:latin typeface="Times New Roman"/>
                <a:cs typeface="Times New Roman"/>
              </a:rPr>
              <a:t> </a:t>
            </a:r>
            <a:r>
              <a:rPr sz="1800" spc="-10" dirty="0">
                <a:latin typeface="Times New Roman"/>
                <a:cs typeface="Times New Roman"/>
              </a:rPr>
              <a:t>energy</a:t>
            </a:r>
            <a:r>
              <a:rPr sz="1800" spc="-5" dirty="0">
                <a:latin typeface="Times New Roman"/>
                <a:cs typeface="Times New Roman"/>
              </a:rPr>
              <a:t> costs</a:t>
            </a:r>
            <a:r>
              <a:rPr sz="1800" spc="5" dirty="0">
                <a:latin typeface="Times New Roman"/>
                <a:cs typeface="Times New Roman"/>
              </a:rPr>
              <a:t> </a:t>
            </a:r>
            <a:r>
              <a:rPr sz="1800" dirty="0">
                <a:latin typeface="Times New Roman"/>
                <a:cs typeface="Times New Roman"/>
              </a:rPr>
              <a:t>(2.4</a:t>
            </a:r>
            <a:r>
              <a:rPr sz="1800" spc="-10" dirty="0">
                <a:latin typeface="Times New Roman"/>
                <a:cs typeface="Times New Roman"/>
              </a:rPr>
              <a:t> </a:t>
            </a:r>
            <a:r>
              <a:rPr sz="1800" spc="-5" dirty="0">
                <a:latin typeface="Times New Roman"/>
                <a:cs typeface="Times New Roman"/>
              </a:rPr>
              <a:t>kWh)</a:t>
            </a:r>
            <a:r>
              <a:rPr sz="1800" spc="5" dirty="0">
                <a:latin typeface="Times New Roman"/>
                <a:cs typeface="Times New Roman"/>
              </a:rPr>
              <a:t> </a:t>
            </a:r>
            <a:r>
              <a:rPr sz="1800" dirty="0">
                <a:latin typeface="Calibri"/>
                <a:cs typeface="Calibri"/>
              </a:rPr>
              <a:t>×</a:t>
            </a:r>
            <a:r>
              <a:rPr sz="1800" spc="50" dirty="0">
                <a:latin typeface="Calibri"/>
                <a:cs typeface="Calibri"/>
              </a:rPr>
              <a:t> </a:t>
            </a:r>
            <a:r>
              <a:rPr sz="1800" dirty="0">
                <a:latin typeface="Times New Roman"/>
                <a:cs typeface="Times New Roman"/>
              </a:rPr>
              <a:t>(</a:t>
            </a:r>
            <a:r>
              <a:rPr sz="1800" spc="-10" dirty="0">
                <a:latin typeface="Times New Roman"/>
                <a:cs typeface="Times New Roman"/>
              </a:rPr>
              <a:t> </a:t>
            </a:r>
            <a:r>
              <a:rPr sz="1800" dirty="0">
                <a:latin typeface="Times New Roman"/>
                <a:cs typeface="Times New Roman"/>
              </a:rPr>
              <a:t>3.75</a:t>
            </a:r>
            <a:r>
              <a:rPr sz="1800" spc="-10" dirty="0">
                <a:latin typeface="Times New Roman"/>
                <a:cs typeface="Times New Roman"/>
              </a:rPr>
              <a:t> </a:t>
            </a:r>
            <a:r>
              <a:rPr sz="1800" dirty="0">
                <a:latin typeface="Times New Roman"/>
                <a:cs typeface="Times New Roman"/>
              </a:rPr>
              <a:t>/kWh) =</a:t>
            </a:r>
            <a:r>
              <a:rPr sz="1800" spc="-5" dirty="0">
                <a:latin typeface="Times New Roman"/>
                <a:cs typeface="Times New Roman"/>
              </a:rPr>
              <a:t> Rs.</a:t>
            </a:r>
            <a:r>
              <a:rPr sz="1800" dirty="0">
                <a:latin typeface="Times New Roman"/>
                <a:cs typeface="Times New Roman"/>
              </a:rPr>
              <a:t> 9/-</a:t>
            </a:r>
          </a:p>
        </p:txBody>
      </p:sp>
      <p:sp>
        <p:nvSpPr>
          <p:cNvPr id="6" name="Rectangle 5"/>
          <p:cNvSpPr/>
          <p:nvPr/>
        </p:nvSpPr>
        <p:spPr>
          <a:xfrm>
            <a:off x="1676400" y="1253635"/>
            <a:ext cx="10363201" cy="646331"/>
          </a:xfrm>
          <a:prstGeom prst="rect">
            <a:avLst/>
          </a:prstGeom>
        </p:spPr>
        <p:txBody>
          <a:bodyPr wrap="square">
            <a:spAutoFit/>
          </a:bodyPr>
          <a:lstStyle/>
          <a:p>
            <a:r>
              <a:rPr lang="en-GB" b="1" dirty="0">
                <a:solidFill>
                  <a:srgbClr val="1E1E1E"/>
                </a:solidFill>
                <a:latin typeface="open sans"/>
              </a:rPr>
              <a:t>R</a:t>
            </a:r>
            <a:r>
              <a:rPr lang="en-GB" b="1" i="0" dirty="0" smtClean="0">
                <a:solidFill>
                  <a:srgbClr val="1E1E1E"/>
                </a:solidFill>
                <a:effectLst/>
                <a:latin typeface="open sans"/>
              </a:rPr>
              <a:t>ate at which electrical energy is sold to the consumers is termed as ‘tariff.’</a:t>
            </a:r>
            <a:r>
              <a:rPr lang="en-GB" dirty="0" smtClean="0"/>
              <a:t/>
            </a:r>
            <a:br>
              <a:rPr lang="en-GB" dirty="0" smtClean="0"/>
            </a:br>
            <a:endParaRPr lang="en-US" dirty="0"/>
          </a:p>
        </p:txBody>
      </p:sp>
      <p:sp>
        <p:nvSpPr>
          <p:cNvPr id="7" name="Rectangle 6"/>
          <p:cNvSpPr/>
          <p:nvPr/>
        </p:nvSpPr>
        <p:spPr>
          <a:xfrm>
            <a:off x="457201" y="1872765"/>
            <a:ext cx="11582400" cy="2246769"/>
          </a:xfrm>
          <a:prstGeom prst="rect">
            <a:avLst/>
          </a:prstGeom>
        </p:spPr>
        <p:txBody>
          <a:bodyPr wrap="square">
            <a:spAutoFit/>
          </a:bodyPr>
          <a:lstStyle/>
          <a:p>
            <a:r>
              <a:rPr lang="en-GB" sz="2000" b="1" dirty="0">
                <a:solidFill>
                  <a:srgbClr val="1E1E1E"/>
                </a:solidFill>
              </a:rPr>
              <a:t>D</a:t>
            </a:r>
            <a:r>
              <a:rPr lang="en-GB" b="1" dirty="0" smtClean="0"/>
              <a:t>esirable </a:t>
            </a:r>
            <a:r>
              <a:rPr lang="en-GB" b="1" dirty="0"/>
              <a:t>characteristics of a tariff </a:t>
            </a:r>
            <a:r>
              <a:rPr lang="en-GB" dirty="0"/>
              <a:t>	</a:t>
            </a:r>
          </a:p>
          <a:p>
            <a:endParaRPr lang="en-GB" sz="2000" b="1" i="0" dirty="0" smtClean="0">
              <a:solidFill>
                <a:srgbClr val="1E1E1E"/>
              </a:solidFill>
              <a:effectLst/>
            </a:endParaRPr>
          </a:p>
          <a:p>
            <a:pPr marL="285750" indent="-285750" algn="just">
              <a:buFont typeface="Wingdings" panose="05000000000000000000" pitchFamily="2" charset="2"/>
              <a:buChar char="§"/>
            </a:pPr>
            <a:r>
              <a:rPr lang="en-GB" sz="2000" b="0" i="0" dirty="0" smtClean="0">
                <a:solidFill>
                  <a:srgbClr val="1E1E1E"/>
                </a:solidFill>
                <a:effectLst/>
              </a:rPr>
              <a:t>The tariff should be such that the total cost of generation, transmission, and distribution is recovered.</a:t>
            </a:r>
          </a:p>
          <a:p>
            <a:pPr marL="285750" indent="-285750" algn="just">
              <a:buFont typeface="Wingdings" panose="05000000000000000000" pitchFamily="2" charset="2"/>
              <a:buChar char="§"/>
            </a:pPr>
            <a:r>
              <a:rPr lang="en-GB" sz="2000" b="0" i="0" dirty="0" smtClean="0">
                <a:solidFill>
                  <a:srgbClr val="1E1E1E"/>
                </a:solidFill>
                <a:effectLst/>
              </a:rPr>
              <a:t>It should earn a reasonable profit.</a:t>
            </a:r>
          </a:p>
          <a:p>
            <a:pPr marL="285750" indent="-285750" algn="just">
              <a:buFont typeface="Wingdings" panose="05000000000000000000" pitchFamily="2" charset="2"/>
              <a:buChar char="§"/>
            </a:pPr>
            <a:r>
              <a:rPr lang="en-GB" sz="2000" b="0" i="0" dirty="0" smtClean="0">
                <a:solidFill>
                  <a:srgbClr val="1E1E1E"/>
                </a:solidFill>
                <a:effectLst/>
              </a:rPr>
              <a:t>It must be fair and at a reasonable to the consumers.</a:t>
            </a:r>
          </a:p>
          <a:p>
            <a:pPr marL="285750" indent="-285750" algn="just">
              <a:buFont typeface="Wingdings" panose="05000000000000000000" pitchFamily="2" charset="2"/>
              <a:buChar char="§"/>
            </a:pPr>
            <a:r>
              <a:rPr lang="en-GB" sz="2000" b="0" i="0" dirty="0" smtClean="0">
                <a:solidFill>
                  <a:srgbClr val="1E1E1E"/>
                </a:solidFill>
                <a:effectLst/>
              </a:rPr>
              <a:t>It should be simple and easy to apply.</a:t>
            </a:r>
          </a:p>
          <a:p>
            <a:pPr marL="285750" indent="-285750" algn="just">
              <a:buFont typeface="Wingdings" panose="05000000000000000000" pitchFamily="2" charset="2"/>
              <a:buChar char="§"/>
            </a:pPr>
            <a:r>
              <a:rPr lang="en-GB" sz="2000" b="0" i="0" dirty="0" smtClean="0">
                <a:solidFill>
                  <a:srgbClr val="1E1E1E"/>
                </a:solidFill>
                <a:effectLst/>
              </a:rPr>
              <a:t>It should be attractive than a competitor.</a:t>
            </a:r>
            <a:endParaRPr lang="en-GB" sz="2000" b="0" i="0" dirty="0">
              <a:solidFill>
                <a:srgbClr val="1E1E1E"/>
              </a:solidFill>
              <a:effectLst/>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351</TotalTime>
  <Words>1174</Words>
  <Application>Microsoft Office PowerPoint</Application>
  <PresentationFormat>Widescreen</PresentationFormat>
  <Paragraphs>127</Paragraphs>
  <Slides>26</Slides>
  <Notes>0</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Arial</vt:lpstr>
      <vt:lpstr>Arial MT</vt:lpstr>
      <vt:lpstr>Calibri</vt:lpstr>
      <vt:lpstr>Calibri Light</vt:lpstr>
      <vt:lpstr>Lucida Console</vt:lpstr>
      <vt:lpstr>Lucida Sans</vt:lpstr>
      <vt:lpstr>Nunito Sans</vt:lpstr>
      <vt:lpstr>open sans</vt:lpstr>
      <vt:lpstr>open sans</vt:lpstr>
      <vt:lpstr>Times New Roman</vt:lpstr>
      <vt:lpstr>Wingdings</vt:lpstr>
      <vt:lpstr>Office Theme</vt:lpstr>
      <vt:lpstr>Module 5 Power Transmission and distribution</vt:lpstr>
      <vt:lpstr>PowerPoint Presentation</vt:lpstr>
      <vt:lpstr>Introduction</vt:lpstr>
      <vt:lpstr>PowerPoint Presentation</vt:lpstr>
      <vt:lpstr>PowerPoint Presentation</vt:lpstr>
      <vt:lpstr>PowerPoint Presentation</vt:lpstr>
      <vt:lpstr>PowerPoint Presentation</vt:lpstr>
      <vt:lpstr>Electricity bill</vt:lpstr>
      <vt:lpstr>Tariff</vt:lpstr>
      <vt:lpstr>Electricity Tariff</vt:lpstr>
      <vt:lpstr>PowerPoint Presentation</vt:lpstr>
      <vt:lpstr>PowerPoint Presentation</vt:lpstr>
      <vt:lpstr>Equipment Safety measures</vt:lpstr>
      <vt:lpstr>PowerPoint Presentation</vt:lpstr>
      <vt:lpstr>PowerPoint Presentation</vt:lpstr>
      <vt:lpstr>PowerPoint Presentation</vt:lpstr>
      <vt:lpstr>PowerPoint Presentation</vt:lpstr>
      <vt:lpstr>Miniature Circuit Breaker</vt:lpstr>
      <vt:lpstr>PowerPoint Presentation</vt:lpstr>
      <vt:lpstr>Difference between fuse and circuit breaker</vt:lpstr>
      <vt:lpstr>Personal safety measures</vt:lpstr>
      <vt:lpstr>PowerPoint Presentation</vt:lpstr>
      <vt:lpstr>PowerPoint Presentation</vt:lpstr>
      <vt:lpstr>Earthing and its types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Module 5 Power Transmission and distribution</dc:title>
  <dc:creator>RVITM</dc:creator>
  <cp:lastModifiedBy>Windows User</cp:lastModifiedBy>
  <cp:revision>26</cp:revision>
  <dcterms:created xsi:type="dcterms:W3CDTF">2022-03-23T14:28:13Z</dcterms:created>
  <dcterms:modified xsi:type="dcterms:W3CDTF">2022-03-24T02:41:13Z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2021-12-06T00:00:00Z</vt:filetime>
  </property>
  <property fmtid="{D5CDD505-2E9C-101B-9397-08002B2CF9AE}" pid="3" name="Creator">
    <vt:lpwstr>Microsoft® PowerPoint® 2016</vt:lpwstr>
  </property>
  <property fmtid="{D5CDD505-2E9C-101B-9397-08002B2CF9AE}" pid="4" name="LastSaved">
    <vt:filetime>2022-03-23T00:00:00Z</vt:filetime>
  </property>
</Properties>
</file>